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3"/>
  </p:notesMasterIdLst>
  <p:handoutMasterIdLst>
    <p:handoutMasterId r:id="rId64"/>
  </p:handoutMasterIdLst>
  <p:sldIdLst>
    <p:sldId id="256" r:id="rId2"/>
    <p:sldId id="257" r:id="rId3"/>
    <p:sldId id="258" r:id="rId4"/>
    <p:sldId id="364" r:id="rId5"/>
    <p:sldId id="366" r:id="rId6"/>
    <p:sldId id="395" r:id="rId7"/>
    <p:sldId id="369" r:id="rId8"/>
    <p:sldId id="370" r:id="rId9"/>
    <p:sldId id="261" r:id="rId10"/>
    <p:sldId id="372" r:id="rId11"/>
    <p:sldId id="373" r:id="rId12"/>
    <p:sldId id="342" r:id="rId13"/>
    <p:sldId id="333" r:id="rId14"/>
    <p:sldId id="341" r:id="rId15"/>
    <p:sldId id="381" r:id="rId16"/>
    <p:sldId id="382" r:id="rId17"/>
    <p:sldId id="383" r:id="rId18"/>
    <p:sldId id="384" r:id="rId19"/>
    <p:sldId id="385" r:id="rId20"/>
    <p:sldId id="386" r:id="rId21"/>
    <p:sldId id="387" r:id="rId22"/>
    <p:sldId id="374" r:id="rId23"/>
    <p:sldId id="388" r:id="rId24"/>
    <p:sldId id="389" r:id="rId25"/>
    <p:sldId id="380" r:id="rId26"/>
    <p:sldId id="377" r:id="rId27"/>
    <p:sldId id="271" r:id="rId28"/>
    <p:sldId id="272" r:id="rId29"/>
    <p:sldId id="278" r:id="rId30"/>
    <p:sldId id="279" r:id="rId31"/>
    <p:sldId id="280" r:id="rId32"/>
    <p:sldId id="275" r:id="rId33"/>
    <p:sldId id="282" r:id="rId34"/>
    <p:sldId id="304" r:id="rId35"/>
    <p:sldId id="390" r:id="rId36"/>
    <p:sldId id="269" r:id="rId37"/>
    <p:sldId id="270" r:id="rId38"/>
    <p:sldId id="273" r:id="rId39"/>
    <p:sldId id="274" r:id="rId40"/>
    <p:sldId id="277" r:id="rId41"/>
    <p:sldId id="378" r:id="rId42"/>
    <p:sldId id="379" r:id="rId43"/>
    <p:sldId id="376" r:id="rId44"/>
    <p:sldId id="344" r:id="rId45"/>
    <p:sldId id="345" r:id="rId46"/>
    <p:sldId id="391" r:id="rId47"/>
    <p:sldId id="394" r:id="rId48"/>
    <p:sldId id="393" r:id="rId49"/>
    <p:sldId id="354" r:id="rId50"/>
    <p:sldId id="347" r:id="rId51"/>
    <p:sldId id="359" r:id="rId52"/>
    <p:sldId id="346" r:id="rId53"/>
    <p:sldId id="356" r:id="rId54"/>
    <p:sldId id="392" r:id="rId55"/>
    <p:sldId id="351" r:id="rId56"/>
    <p:sldId id="355" r:id="rId57"/>
    <p:sldId id="352" r:id="rId58"/>
    <p:sldId id="302" r:id="rId59"/>
    <p:sldId id="297" r:id="rId60"/>
    <p:sldId id="296" r:id="rId61"/>
    <p:sldId id="259" r:id="rId6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2875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997243C2-E7BF-4AF8-A9E1-E83FB968DD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9340654B-7574-4A31-B26E-E5078D5BE3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A96936-376E-4F30-83C7-2FF561736E0E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30E9FCF-6479-49F1-BC8C-06BA0D2EE8E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C00E06B-A863-42BC-A343-D6FFA18514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D81F9-0F70-44D8-B160-EDB246B3A8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28137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432C642-8C56-451E-82B2-A0FC1C0F61F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055456A-466B-4D06-9EFC-7528D73E9DC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F25FC-06D4-43BF-8272-830E0760C4B6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4" name="投影片影像版面配置區 3">
            <a:extLst>
              <a:ext uri="{FF2B5EF4-FFF2-40B4-BE49-F238E27FC236}">
                <a16:creationId xmlns:a16="http://schemas.microsoft.com/office/drawing/2014/main" id="{052186E7-F3A1-422F-9D5C-68C45AD0D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F1F5B013-86F5-404C-A5B7-7000D013B8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EA5C53-93F0-43C8-BA64-B5AEF3D2034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DAB6DAA-C826-402F-B7C8-14F650B273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D43B6-BDDD-4FAD-9418-5A5BFA300480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C5E0C0-48FC-4B7F-AA18-C1B5DF3CB97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505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81075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3490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26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2723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85253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481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3799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7964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678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97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673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87C7C109-C4BD-4D7E-8929-66C336CB1AA2}" type="datetimeFigureOut">
              <a:rPr lang="zh-TW" altLang="en-US" smtClean="0"/>
              <a:t>2020/8/17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63270DA-86C7-4078-94BE-067E140C4EB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684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lijiancheng0614.github.io/scikit-learn/auto_examples/model_selection/plot_underfitting_overfitting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quora.com/Is-cross-validation-heavily-used-in-deep-learning-or-is-it-too-expensive-to-be-used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api_docs/python/tf/keras/layers/Conv2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Bcondux/WorkShopCentSci20180609/blob/master/SampleCode/multilayer_perceptron_overfit.p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cppjava_/article/details/68941436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phidaouss/convolutional-neural-networks-cnn-or-convnets-d7c688b0a207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mailto:Sales@bcondux.co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018CB0-95ED-45C2-99AD-C0A759B3BB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The machine learning 101 and Basic of </a:t>
            </a:r>
            <a:r>
              <a:rPr lang="en-US" altLang="zh-TW" dirty="0" err="1"/>
              <a:t>Tensorflow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E35BE2E-E564-4CA3-902A-6CC1A65915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Yi-Fan </a:t>
            </a:r>
            <a:r>
              <a:rPr lang="en-US" altLang="zh-TW" dirty="0" err="1"/>
              <a:t>Liou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5311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6778"/>
            <a:ext cx="9036496" cy="1052736"/>
          </a:xfrm>
        </p:spPr>
        <p:txBody>
          <a:bodyPr/>
          <a:lstStyle/>
          <a:p>
            <a:r>
              <a:rPr lang="en-US" altLang="zh-TW" sz="3200" dirty="0"/>
              <a:t>Maximum likelihood V.S. cross entropy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631504" y="1756008"/>
            <a:ext cx="8712968" cy="2379764"/>
          </a:xfrm>
          <a:noFill/>
          <a:ln>
            <a:noFill/>
          </a:ln>
        </p:spPr>
        <p:txBody>
          <a:bodyPr wrap="none">
            <a:noAutofit/>
          </a:bodyPr>
          <a:lstStyle/>
          <a:p>
            <a:r>
              <a:rPr lang="en-US" altLang="zh-TW" dirty="0"/>
              <a:t>In machine learning, the loss usually use </a:t>
            </a:r>
            <a:br>
              <a:rPr lang="en-US" altLang="zh-TW" dirty="0"/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entropy</a:t>
            </a:r>
          </a:p>
          <a:p>
            <a:r>
              <a:rPr lang="en-US" altLang="zh-TW" dirty="0"/>
              <a:t>In statistics, the gain usually use </a:t>
            </a: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maximum </a:t>
            </a:r>
            <a:b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likelihood</a:t>
            </a:r>
          </a:p>
          <a:p>
            <a:r>
              <a:rPr lang="en-US" altLang="zh-TW" dirty="0"/>
              <a:t>But Don’t worry, they are the same …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FBC5A5-84AF-4114-B298-DE038FD9DF05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2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31504" y="16778"/>
            <a:ext cx="9036496" cy="1052736"/>
          </a:xfrm>
        </p:spPr>
        <p:txBody>
          <a:bodyPr/>
          <a:lstStyle/>
          <a:p>
            <a:r>
              <a:rPr lang="en-US" altLang="zh-TW" dirty="0"/>
              <a:t>The relation between BCE and ML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75520" y="908721"/>
            <a:ext cx="7139136" cy="864095"/>
          </a:xfrm>
        </p:spPr>
        <p:txBody>
          <a:bodyPr>
            <a:normAutofit fontScale="77500" lnSpcReduction="20000"/>
          </a:bodyPr>
          <a:lstStyle/>
          <a:p>
            <a:r>
              <a:rPr lang="en-US" altLang="zh-TW" sz="2000" dirty="0"/>
              <a:t>BCE = binary cross entropy ML = maximum likelihood </a:t>
            </a:r>
          </a:p>
          <a:p>
            <a:r>
              <a:rPr lang="en-US" altLang="zh-TW" sz="2000" dirty="0"/>
              <a:t>Set : the problem is simple as </a:t>
            </a:r>
            <a:r>
              <a:rPr lang="en-US" altLang="zh-TW" sz="2000" b="1" dirty="0"/>
              <a:t>bi-classification</a:t>
            </a:r>
          </a:p>
          <a:p>
            <a:pPr lvl="1"/>
            <a:r>
              <a:rPr lang="en-US" altLang="zh-TW" sz="1600" dirty="0"/>
              <a:t>The ML can applied as Bernoulli</a:t>
            </a:r>
            <a:endParaRPr lang="zh-TW" altLang="en-US" sz="160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AF25-3F89-4DC6-8B43-05E1D9B67F85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063553" y="2060848"/>
                <a:ext cx="4234167" cy="3429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altLang="zh-TW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pt-BR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3" y="2060848"/>
                <a:ext cx="4234167" cy="342914"/>
              </a:xfrm>
              <a:prstGeom prst="rect">
                <a:avLst/>
              </a:prstGeom>
              <a:blipFill>
                <a:blip r:embed="rId2"/>
                <a:stretch>
                  <a:fillRect l="-3458" t="-126786" b="-2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/>
          <p:cNvSpPr txBox="1"/>
          <p:nvPr/>
        </p:nvSpPr>
        <p:spPr>
          <a:xfrm>
            <a:off x="2785583" y="1730429"/>
            <a:ext cx="1756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TW" sz="1600" dirty="0">
                <a:solidFill>
                  <a:schemeClr val="accent1"/>
                </a:solidFill>
              </a:rPr>
              <a:t>Bernoulli</a:t>
            </a:r>
            <a:endParaRPr lang="zh-TW" altLang="en-US" sz="1600" dirty="0">
              <a:solidFill>
                <a:schemeClr val="accent1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95800" y="2132856"/>
            <a:ext cx="288032" cy="2709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9" idx="5"/>
          </p:cNvCxnSpPr>
          <p:nvPr/>
        </p:nvCxnSpPr>
        <p:spPr>
          <a:xfrm>
            <a:off x="4541651" y="2364090"/>
            <a:ext cx="999984" cy="200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35960" y="2564905"/>
            <a:ext cx="3178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This is a distribution from model, so..</a:t>
            </a:r>
          </a:p>
          <a:p>
            <a:r>
              <a:rPr lang="en-US" altLang="zh-TW" sz="1200" dirty="0">
                <a:solidFill>
                  <a:schemeClr val="accent1"/>
                </a:solidFill>
              </a:rPr>
              <a:t>Let p(x|</a:t>
            </a:r>
            <a:r>
              <a:rPr lang="el-GR" altLang="zh-TW" sz="1200" dirty="0">
                <a:solidFill>
                  <a:schemeClr val="accent1"/>
                </a:solidFill>
              </a:rPr>
              <a:t>θ</a:t>
            </a:r>
            <a:r>
              <a:rPr lang="en-US" altLang="zh-TW" sz="1200" dirty="0">
                <a:solidFill>
                  <a:schemeClr val="accent1"/>
                </a:solidFill>
              </a:rPr>
              <a:t>’) denote the training model </a:t>
            </a:r>
            <a:r>
              <a:rPr lang="el-GR" altLang="zh-TW" sz="1200" dirty="0">
                <a:solidFill>
                  <a:schemeClr val="accent1"/>
                </a:solidFill>
              </a:rPr>
              <a:t>θ</a:t>
            </a:r>
            <a:r>
              <a:rPr lang="en-US" altLang="zh-TW" sz="1200" dirty="0">
                <a:solidFill>
                  <a:schemeClr val="accent1"/>
                </a:solidFill>
              </a:rPr>
              <a:t> 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63552" y="3180310"/>
                <a:ext cx="5610904" cy="3533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BR" altLang="zh-TW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pt-BR" altLang="zh-TW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pt-BR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′(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/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TW" alt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))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𝑦𝑖</m:t>
                            </m:r>
                          </m:sup>
                        </m:sSup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552" y="3180310"/>
                <a:ext cx="5610904" cy="353366"/>
              </a:xfrm>
              <a:prstGeom prst="rect">
                <a:avLst/>
              </a:prstGeom>
              <a:blipFill>
                <a:blip r:embed="rId3"/>
                <a:stretch>
                  <a:fillRect l="-2609" t="-124138" b="-2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單箭頭接點 14"/>
          <p:cNvCxnSpPr/>
          <p:nvPr/>
        </p:nvCxnSpPr>
        <p:spPr>
          <a:xfrm>
            <a:off x="3431704" y="2708920"/>
            <a:ext cx="0" cy="47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/>
          <p:cNvSpPr txBox="1"/>
          <p:nvPr/>
        </p:nvSpPr>
        <p:spPr>
          <a:xfrm>
            <a:off x="3431704" y="3728068"/>
            <a:ext cx="3178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solidFill>
                  <a:schemeClr val="accent1"/>
                </a:solidFill>
              </a:rPr>
              <a:t>How about give a ‘log’ ?</a:t>
            </a:r>
            <a:endParaRPr lang="zh-TW" altLang="en-US" sz="12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183856" y="4149083"/>
                <a:ext cx="6062685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altLang="zh-TW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pt-BR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m:rPr>
                              <m:sty m:val="p"/>
                            </m:rPr>
                            <a:rPr lang="en-US" altLang="zh-TW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TW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</m:e>
                          </m:d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3856" y="4149083"/>
                <a:ext cx="6062685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/>
          <p:cNvCxnSpPr/>
          <p:nvPr/>
        </p:nvCxnSpPr>
        <p:spPr>
          <a:xfrm>
            <a:off x="3287688" y="3677692"/>
            <a:ext cx="0" cy="471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5600" y="5570741"/>
            <a:ext cx="4552950" cy="752475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7325308" y="5762311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BCE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554031" y="631449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00" dirty="0"/>
              <a:t>https://stats.stackexchange.com/questions/260505/machine-learning-should-i-use-a-categorical-cross-entropy-or-binary-cross-entro</a:t>
            </a:r>
          </a:p>
        </p:txBody>
      </p:sp>
      <p:sp>
        <p:nvSpPr>
          <p:cNvPr id="22" name="向下箭號 21"/>
          <p:cNvSpPr/>
          <p:nvPr/>
        </p:nvSpPr>
        <p:spPr>
          <a:xfrm>
            <a:off x="3508123" y="5109540"/>
            <a:ext cx="337732" cy="2518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31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849613-9493-4E12-8DB6-63C6749C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Logistic regression in the modern time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0EF5F-8E14-4FDE-B81A-FAEA5DB2A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altLang="zh-TW" dirty="0"/>
              <a:t>Most people know logistic regression which is used to “predict” something rather than “describe” something.</a:t>
            </a:r>
          </a:p>
          <a:p>
            <a:r>
              <a:rPr lang="en-US" altLang="zh-TW" dirty="0"/>
              <a:t>What’s different between the “old” time and “fashion” time</a:t>
            </a:r>
          </a:p>
          <a:p>
            <a:pPr lvl="1"/>
            <a:r>
              <a:rPr lang="en-US" altLang="zh-TW" dirty="0"/>
              <a:t>Optimizers: </a:t>
            </a:r>
          </a:p>
          <a:p>
            <a:pPr lvl="2"/>
            <a:r>
              <a:rPr lang="en-US" altLang="zh-TW" dirty="0"/>
              <a:t>gradient decent V.S Newton’s method</a:t>
            </a:r>
          </a:p>
          <a:p>
            <a:pPr lvl="1"/>
            <a:r>
              <a:rPr lang="en-US" altLang="zh-TW" dirty="0"/>
              <a:t>Objective functions </a:t>
            </a:r>
          </a:p>
          <a:p>
            <a:pPr lvl="2"/>
            <a:r>
              <a:rPr lang="en-US" altLang="zh-TW" dirty="0"/>
              <a:t>Maximize likelihood V.S Minimizing cross-entropy </a:t>
            </a:r>
            <a:endParaRPr lang="zh-TW" altLang="en-US" dirty="0"/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2904A4D-F4D5-4D6A-BB62-3119FBC4C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B35786-528C-4987-A83A-8274DD7AD37B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4BD6154E-17FD-49B0-965B-A96FDC859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1661D7B-921B-4D30-8989-D51371023869}" type="slidenum">
              <a:rPr lang="es-ES" altLang="zh-TW" smtClean="0"/>
              <a:pPr/>
              <a:t>12</a:t>
            </a:fld>
            <a:endParaRPr lang="es-ES" altLang="zh-TW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484CCF4-C865-4E62-9E50-A0590E36D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9787" y="6042291"/>
            <a:ext cx="3183219" cy="5643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FBD7F8-E6F6-45F0-AA3B-EA263853D3BC}"/>
              </a:ext>
            </a:extLst>
          </p:cNvPr>
          <p:cNvSpPr/>
          <p:nvPr/>
        </p:nvSpPr>
        <p:spPr>
          <a:xfrm>
            <a:off x="3071665" y="6583363"/>
            <a:ext cx="6015193" cy="207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750" dirty="0"/>
              <a:t>https://stats.stackexchange.com/questions/260505/machine-learning-should-i-use-a-categorical-cross-entropy-or-binary-cross-entro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E4357C-31D5-4F80-A83C-63C1788ED5CC}"/>
              </a:ext>
            </a:extLst>
          </p:cNvPr>
          <p:cNvSpPr txBox="1"/>
          <p:nvPr/>
        </p:nvSpPr>
        <p:spPr>
          <a:xfrm>
            <a:off x="6312024" y="617009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Binominal Cross-entropy</a:t>
            </a:r>
            <a:endParaRPr lang="zh-TW" altLang="en-US" dirty="0"/>
          </a:p>
        </p:txBody>
      </p:sp>
      <p:pic>
        <p:nvPicPr>
          <p:cNvPr id="1026" name="Picture 2" descr="ãshannon entropyãçåçæå°çµæ">
            <a:extLst>
              <a:ext uri="{FF2B5EF4-FFF2-40B4-BE49-F238E27FC236}">
                <a16:creationId xmlns:a16="http://schemas.microsoft.com/office/drawing/2014/main" id="{883B46F7-C927-48F4-AB03-F24AEFDB9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1" y="3795042"/>
            <a:ext cx="1207959" cy="170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shannon entropyãçåçæå°çµæ">
            <a:extLst>
              <a:ext uri="{FF2B5EF4-FFF2-40B4-BE49-F238E27FC236}">
                <a16:creationId xmlns:a16="http://schemas.microsoft.com/office/drawing/2014/main" id="{D4BB034D-E14C-4021-90F0-566A3D26A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966" y="3795041"/>
            <a:ext cx="219075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457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9417" y="239990"/>
            <a:ext cx="9692640" cy="731566"/>
          </a:xfrm>
        </p:spPr>
        <p:txBody>
          <a:bodyPr/>
          <a:lstStyle/>
          <a:p>
            <a:r>
              <a:rPr lang="en-US" altLang="zh-TW" dirty="0"/>
              <a:t>Why logistic regression?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827748" y="2079293"/>
            <a:ext cx="5354352" cy="3394472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D38C-DE23-4ED3-9ED7-38AFFDDF3CF7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2050" name="Picture 2" descr="「棋靈王 連結過去與未來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2" b="48272"/>
          <a:stretch/>
        </p:blipFill>
        <p:spPr bwMode="auto">
          <a:xfrm>
            <a:off x="5239404" y="1181099"/>
            <a:ext cx="4097543" cy="335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「棋靈王 連結過去與未來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3" t="6903" r="-738"/>
          <a:stretch/>
        </p:blipFill>
        <p:spPr bwMode="auto">
          <a:xfrm>
            <a:off x="864293" y="986023"/>
            <a:ext cx="3867098" cy="56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409022" y="2539159"/>
            <a:ext cx="461665" cy="667828"/>
          </a:xfrm>
          <a:prstGeom prst="rect">
            <a:avLst/>
          </a:prstGeom>
          <a:solidFill>
            <a:schemeClr val="bg1"/>
          </a:solidFill>
        </p:spPr>
        <p:txBody>
          <a:bodyPr vert="eaVert" wrap="square" rtlCol="0">
            <a:spAutoFit/>
          </a:bodyPr>
          <a:lstStyle/>
          <a:p>
            <a:r>
              <a:rPr lang="zh-TW" altLang="en-US" sz="9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為什麼用邏吉思迴歸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276545" y="4695863"/>
            <a:ext cx="4023259" cy="196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Some concepts in machine learning is also from the statistics.</a:t>
            </a:r>
          </a:p>
          <a:p>
            <a:endParaRPr lang="en-US" altLang="zh-TW" dirty="0"/>
          </a:p>
          <a:p>
            <a:r>
              <a:rPr lang="en-US" altLang="zh-TW" dirty="0"/>
              <a:t>They are quite similar!!</a:t>
            </a:r>
          </a:p>
          <a:p>
            <a:endParaRPr lang="en-US" altLang="zh-TW" dirty="0"/>
          </a:p>
          <a:p>
            <a:r>
              <a:rPr lang="en-US" altLang="zh-TW" sz="1050" dirty="0"/>
              <a:t>You can find the logit models in:</a:t>
            </a:r>
          </a:p>
          <a:p>
            <a:pPr marL="257175" indent="-257175">
              <a:buAutoNum type="arabicPeriod"/>
            </a:pPr>
            <a:r>
              <a:rPr lang="en-US" altLang="zh-TW" sz="1050" dirty="0"/>
              <a:t>Traditional statistics – ex. Survival analysis </a:t>
            </a:r>
          </a:p>
          <a:p>
            <a:pPr marL="257175" indent="-257175">
              <a:buAutoNum type="arabicPeriod"/>
            </a:pPr>
            <a:r>
              <a:rPr lang="en-US" altLang="zh-TW" sz="1050" dirty="0"/>
              <a:t>Machine learning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799787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03600" y="359787"/>
            <a:ext cx="8584800" cy="1349370"/>
          </a:xfrm>
        </p:spPr>
        <p:txBody>
          <a:bodyPr/>
          <a:lstStyle/>
          <a:p>
            <a:r>
              <a:rPr lang="en-US" altLang="zh-TW" dirty="0"/>
              <a:t>The architecture of Logit model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316EC7-0635-4FD2-846F-FD91C2143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6B40273-CBB5-4CC4-AA6F-B8C61C8F2E53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id="{03D1AF77-CC9C-4931-A3AA-C6B199A02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14</a:t>
            </a:fld>
            <a:endParaRPr lang="es-ES" altLang="zh-TW"/>
          </a:p>
        </p:txBody>
      </p:sp>
      <p:sp>
        <p:nvSpPr>
          <p:cNvPr id="4" name="橢圓 3"/>
          <p:cNvSpPr/>
          <p:nvPr/>
        </p:nvSpPr>
        <p:spPr>
          <a:xfrm>
            <a:off x="3853132" y="2532983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/>
          <p:cNvSpPr/>
          <p:nvPr/>
        </p:nvSpPr>
        <p:spPr>
          <a:xfrm>
            <a:off x="3853132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3853132" y="3719115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559006" y="1939916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5559006" y="2532983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559006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5559006" y="3719115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559006" y="4312181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接點 12"/>
          <p:cNvCxnSpPr>
            <a:stCxn id="4" idx="6"/>
            <a:endCxn id="7" idx="2"/>
          </p:cNvCxnSpPr>
          <p:nvPr/>
        </p:nvCxnSpPr>
        <p:spPr>
          <a:xfrm flipV="1">
            <a:off x="4202502" y="2121070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4" idx="6"/>
            <a:endCxn id="8" idx="2"/>
          </p:cNvCxnSpPr>
          <p:nvPr/>
        </p:nvCxnSpPr>
        <p:spPr>
          <a:xfrm>
            <a:off x="4202502" y="2714136"/>
            <a:ext cx="135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endCxn id="9" idx="2"/>
          </p:cNvCxnSpPr>
          <p:nvPr/>
        </p:nvCxnSpPr>
        <p:spPr>
          <a:xfrm>
            <a:off x="4202502" y="2714136"/>
            <a:ext cx="1356504" cy="593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4" idx="6"/>
            <a:endCxn id="10" idx="2"/>
          </p:cNvCxnSpPr>
          <p:nvPr/>
        </p:nvCxnSpPr>
        <p:spPr>
          <a:xfrm>
            <a:off x="4202502" y="2714137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4" idx="6"/>
            <a:endCxn id="11" idx="2"/>
          </p:cNvCxnSpPr>
          <p:nvPr/>
        </p:nvCxnSpPr>
        <p:spPr>
          <a:xfrm>
            <a:off x="4202502" y="2714137"/>
            <a:ext cx="1356504" cy="177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5" idx="6"/>
            <a:endCxn id="7" idx="2"/>
          </p:cNvCxnSpPr>
          <p:nvPr/>
        </p:nvCxnSpPr>
        <p:spPr>
          <a:xfrm flipV="1">
            <a:off x="4202502" y="2121071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5" idx="6"/>
            <a:endCxn id="8" idx="2"/>
          </p:cNvCxnSpPr>
          <p:nvPr/>
        </p:nvCxnSpPr>
        <p:spPr>
          <a:xfrm flipV="1">
            <a:off x="4202502" y="2714137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5" idx="6"/>
          </p:cNvCxnSpPr>
          <p:nvPr/>
        </p:nvCxnSpPr>
        <p:spPr>
          <a:xfrm flipV="1">
            <a:off x="4202502" y="3307203"/>
            <a:ext cx="135650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5" idx="6"/>
            <a:endCxn id="10" idx="2"/>
          </p:cNvCxnSpPr>
          <p:nvPr/>
        </p:nvCxnSpPr>
        <p:spPr>
          <a:xfrm>
            <a:off x="4202502" y="3307203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5" idx="6"/>
            <a:endCxn id="11" idx="2"/>
          </p:cNvCxnSpPr>
          <p:nvPr/>
        </p:nvCxnSpPr>
        <p:spPr>
          <a:xfrm>
            <a:off x="4202502" y="3307203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6" idx="6"/>
            <a:endCxn id="11" idx="2"/>
          </p:cNvCxnSpPr>
          <p:nvPr/>
        </p:nvCxnSpPr>
        <p:spPr>
          <a:xfrm>
            <a:off x="4202502" y="3900269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6" idx="6"/>
            <a:endCxn id="10" idx="2"/>
          </p:cNvCxnSpPr>
          <p:nvPr/>
        </p:nvCxnSpPr>
        <p:spPr>
          <a:xfrm>
            <a:off x="4202502" y="3900269"/>
            <a:ext cx="135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6" idx="6"/>
            <a:endCxn id="9" idx="2"/>
          </p:cNvCxnSpPr>
          <p:nvPr/>
        </p:nvCxnSpPr>
        <p:spPr>
          <a:xfrm flipV="1">
            <a:off x="4202502" y="3307203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6" idx="6"/>
            <a:endCxn id="8" idx="2"/>
          </p:cNvCxnSpPr>
          <p:nvPr/>
        </p:nvCxnSpPr>
        <p:spPr>
          <a:xfrm flipV="1">
            <a:off x="4202502" y="2714137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>
            <a:stCxn id="6" idx="6"/>
            <a:endCxn id="7" idx="2"/>
          </p:cNvCxnSpPr>
          <p:nvPr/>
        </p:nvCxnSpPr>
        <p:spPr>
          <a:xfrm flipV="1">
            <a:off x="4202502" y="2121071"/>
            <a:ext cx="1356504" cy="177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橢圓 57"/>
          <p:cNvSpPr/>
          <p:nvPr/>
        </p:nvSpPr>
        <p:spPr>
          <a:xfrm>
            <a:off x="6915510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4" name="直線接點 63"/>
          <p:cNvCxnSpPr>
            <a:stCxn id="7" idx="6"/>
            <a:endCxn id="58" idx="2"/>
          </p:cNvCxnSpPr>
          <p:nvPr/>
        </p:nvCxnSpPr>
        <p:spPr>
          <a:xfrm>
            <a:off x="5908376" y="2121071"/>
            <a:ext cx="1007135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8" idx="6"/>
            <a:endCxn id="58" idx="2"/>
          </p:cNvCxnSpPr>
          <p:nvPr/>
        </p:nvCxnSpPr>
        <p:spPr>
          <a:xfrm>
            <a:off x="5908376" y="2714137"/>
            <a:ext cx="1007135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9" idx="6"/>
            <a:endCxn id="58" idx="2"/>
          </p:cNvCxnSpPr>
          <p:nvPr/>
        </p:nvCxnSpPr>
        <p:spPr>
          <a:xfrm>
            <a:off x="5908376" y="3307202"/>
            <a:ext cx="1007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10" idx="6"/>
            <a:endCxn id="58" idx="2"/>
          </p:cNvCxnSpPr>
          <p:nvPr/>
        </p:nvCxnSpPr>
        <p:spPr>
          <a:xfrm flipV="1">
            <a:off x="5908376" y="3307203"/>
            <a:ext cx="1007135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11" idx="6"/>
            <a:endCxn id="58" idx="2"/>
          </p:cNvCxnSpPr>
          <p:nvPr/>
        </p:nvCxnSpPr>
        <p:spPr>
          <a:xfrm flipV="1">
            <a:off x="5908376" y="3307203"/>
            <a:ext cx="1007135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6777487" y="2806394"/>
            <a:ext cx="155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softmax</a:t>
            </a:r>
            <a:endParaRPr lang="zh-TW" altLang="en-US" dirty="0"/>
          </a:p>
        </p:txBody>
      </p:sp>
      <p:pic>
        <p:nvPicPr>
          <p:cNvPr id="1026" name="Picture 2" descr="https://github.com/rasbt/python-machine-learning-book/raw/master/faq/softmax_regression/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124" y="4905246"/>
            <a:ext cx="4871767" cy="98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860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Basic Terms of machine learning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5115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09945"/>
          </a:xfrm>
        </p:spPr>
        <p:txBody>
          <a:bodyPr/>
          <a:lstStyle/>
          <a:p>
            <a:r>
              <a:rPr lang="en-US" altLang="zh-TW" dirty="0"/>
              <a:t>The basic concept of machine learning is to estimate the probability of the dataset.</a:t>
            </a:r>
          </a:p>
          <a:p>
            <a:r>
              <a:rPr lang="en-US" altLang="zh-TW" dirty="0"/>
              <a:t>We use the probability to predict the unknown ones.</a:t>
            </a:r>
          </a:p>
          <a:p>
            <a:r>
              <a:rPr lang="en-US" altLang="zh-TW" dirty="0"/>
              <a:t>This term, loss, give the information of how far between the estimated probability and real probability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2932981" y="4370507"/>
            <a:ext cx="4114800" cy="1573832"/>
            <a:chOff x="1802921" y="5474846"/>
            <a:chExt cx="2291751" cy="843514"/>
          </a:xfrm>
        </p:grpSpPr>
        <p:sp>
          <p:nvSpPr>
            <p:cNvPr id="5" name="手繪多邊形 4"/>
            <p:cNvSpPr/>
            <p:nvPr/>
          </p:nvSpPr>
          <p:spPr>
            <a:xfrm>
              <a:off x="1802921" y="5474847"/>
              <a:ext cx="1966822" cy="843513"/>
            </a:xfrm>
            <a:custGeom>
              <a:avLst/>
              <a:gdLst>
                <a:gd name="connsiteX0" fmla="*/ 0 w 1966822"/>
                <a:gd name="connsiteY0" fmla="*/ 805183 h 843513"/>
                <a:gd name="connsiteX1" fmla="*/ 284671 w 1966822"/>
                <a:gd name="connsiteY1" fmla="*/ 805183 h 843513"/>
                <a:gd name="connsiteX2" fmla="*/ 767751 w 1966822"/>
                <a:gd name="connsiteY2" fmla="*/ 503259 h 843513"/>
                <a:gd name="connsiteX3" fmla="*/ 948905 w 1966822"/>
                <a:gd name="connsiteY3" fmla="*/ 28806 h 843513"/>
                <a:gd name="connsiteX4" fmla="*/ 1086928 w 1966822"/>
                <a:gd name="connsiteY4" fmla="*/ 89191 h 843513"/>
                <a:gd name="connsiteX5" fmla="*/ 1190445 w 1966822"/>
                <a:gd name="connsiteY5" fmla="*/ 391115 h 843513"/>
                <a:gd name="connsiteX6" fmla="*/ 1475117 w 1966822"/>
                <a:gd name="connsiteY6" fmla="*/ 701666 h 843513"/>
                <a:gd name="connsiteX7" fmla="*/ 1751162 w 1966822"/>
                <a:gd name="connsiteY7" fmla="*/ 831062 h 843513"/>
                <a:gd name="connsiteX8" fmla="*/ 1966822 w 1966822"/>
                <a:gd name="connsiteY8" fmla="*/ 831062 h 84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6822" h="843513">
                  <a:moveTo>
                    <a:pt x="0" y="805183"/>
                  </a:moveTo>
                  <a:cubicBezTo>
                    <a:pt x="78356" y="830343"/>
                    <a:pt x="156713" y="855504"/>
                    <a:pt x="284671" y="805183"/>
                  </a:cubicBezTo>
                  <a:cubicBezTo>
                    <a:pt x="412630" y="754862"/>
                    <a:pt x="657045" y="632655"/>
                    <a:pt x="767751" y="503259"/>
                  </a:cubicBezTo>
                  <a:cubicBezTo>
                    <a:pt x="878457" y="373863"/>
                    <a:pt x="895709" y="97817"/>
                    <a:pt x="948905" y="28806"/>
                  </a:cubicBezTo>
                  <a:cubicBezTo>
                    <a:pt x="1002101" y="-40205"/>
                    <a:pt x="1046671" y="28806"/>
                    <a:pt x="1086928" y="89191"/>
                  </a:cubicBezTo>
                  <a:cubicBezTo>
                    <a:pt x="1127185" y="149576"/>
                    <a:pt x="1125747" y="289036"/>
                    <a:pt x="1190445" y="391115"/>
                  </a:cubicBezTo>
                  <a:cubicBezTo>
                    <a:pt x="1255143" y="493194"/>
                    <a:pt x="1381664" y="628341"/>
                    <a:pt x="1475117" y="701666"/>
                  </a:cubicBezTo>
                  <a:cubicBezTo>
                    <a:pt x="1568570" y="774990"/>
                    <a:pt x="1669211" y="809496"/>
                    <a:pt x="1751162" y="831062"/>
                  </a:cubicBezTo>
                  <a:cubicBezTo>
                    <a:pt x="1833113" y="852628"/>
                    <a:pt x="1899967" y="841845"/>
                    <a:pt x="1966822" y="83106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手繪多邊形 5"/>
            <p:cNvSpPr/>
            <p:nvPr/>
          </p:nvSpPr>
          <p:spPr>
            <a:xfrm>
              <a:off x="2127850" y="5474846"/>
              <a:ext cx="1966822" cy="843513"/>
            </a:xfrm>
            <a:custGeom>
              <a:avLst/>
              <a:gdLst>
                <a:gd name="connsiteX0" fmla="*/ 0 w 1966822"/>
                <a:gd name="connsiteY0" fmla="*/ 805183 h 843513"/>
                <a:gd name="connsiteX1" fmla="*/ 284671 w 1966822"/>
                <a:gd name="connsiteY1" fmla="*/ 805183 h 843513"/>
                <a:gd name="connsiteX2" fmla="*/ 767751 w 1966822"/>
                <a:gd name="connsiteY2" fmla="*/ 503259 h 843513"/>
                <a:gd name="connsiteX3" fmla="*/ 948905 w 1966822"/>
                <a:gd name="connsiteY3" fmla="*/ 28806 h 843513"/>
                <a:gd name="connsiteX4" fmla="*/ 1086928 w 1966822"/>
                <a:gd name="connsiteY4" fmla="*/ 89191 h 843513"/>
                <a:gd name="connsiteX5" fmla="*/ 1190445 w 1966822"/>
                <a:gd name="connsiteY5" fmla="*/ 391115 h 843513"/>
                <a:gd name="connsiteX6" fmla="*/ 1475117 w 1966822"/>
                <a:gd name="connsiteY6" fmla="*/ 701666 h 843513"/>
                <a:gd name="connsiteX7" fmla="*/ 1751162 w 1966822"/>
                <a:gd name="connsiteY7" fmla="*/ 831062 h 843513"/>
                <a:gd name="connsiteX8" fmla="*/ 1966822 w 1966822"/>
                <a:gd name="connsiteY8" fmla="*/ 831062 h 843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6822" h="843513">
                  <a:moveTo>
                    <a:pt x="0" y="805183"/>
                  </a:moveTo>
                  <a:cubicBezTo>
                    <a:pt x="78356" y="830343"/>
                    <a:pt x="156713" y="855504"/>
                    <a:pt x="284671" y="805183"/>
                  </a:cubicBezTo>
                  <a:cubicBezTo>
                    <a:pt x="412630" y="754862"/>
                    <a:pt x="657045" y="632655"/>
                    <a:pt x="767751" y="503259"/>
                  </a:cubicBezTo>
                  <a:cubicBezTo>
                    <a:pt x="878457" y="373863"/>
                    <a:pt x="895709" y="97817"/>
                    <a:pt x="948905" y="28806"/>
                  </a:cubicBezTo>
                  <a:cubicBezTo>
                    <a:pt x="1002101" y="-40205"/>
                    <a:pt x="1046671" y="28806"/>
                    <a:pt x="1086928" y="89191"/>
                  </a:cubicBezTo>
                  <a:cubicBezTo>
                    <a:pt x="1127185" y="149576"/>
                    <a:pt x="1125747" y="289036"/>
                    <a:pt x="1190445" y="391115"/>
                  </a:cubicBezTo>
                  <a:cubicBezTo>
                    <a:pt x="1255143" y="493194"/>
                    <a:pt x="1381664" y="628341"/>
                    <a:pt x="1475117" y="701666"/>
                  </a:cubicBezTo>
                  <a:cubicBezTo>
                    <a:pt x="1568570" y="774990"/>
                    <a:pt x="1669211" y="809496"/>
                    <a:pt x="1751162" y="831062"/>
                  </a:cubicBezTo>
                  <a:cubicBezTo>
                    <a:pt x="1833113" y="852628"/>
                    <a:pt x="1899967" y="841845"/>
                    <a:pt x="1966822" y="831062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文字方塊 7"/>
          <p:cNvSpPr txBox="1"/>
          <p:nvPr/>
        </p:nvSpPr>
        <p:spPr>
          <a:xfrm>
            <a:off x="5615797" y="4784785"/>
            <a:ext cx="130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real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197525" y="4784785"/>
            <a:ext cx="130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estimated</a:t>
            </a:r>
            <a:endParaRPr lang="zh-TW" altLang="en-US" dirty="0"/>
          </a:p>
        </p:txBody>
      </p:sp>
      <p:sp>
        <p:nvSpPr>
          <p:cNvPr id="10" name="手繪多邊形 9"/>
          <p:cNvSpPr/>
          <p:nvPr/>
        </p:nvSpPr>
        <p:spPr>
          <a:xfrm>
            <a:off x="3916392" y="4615132"/>
            <a:ext cx="1061050" cy="1228817"/>
          </a:xfrm>
          <a:custGeom>
            <a:avLst/>
            <a:gdLst>
              <a:gd name="connsiteX0" fmla="*/ 715993 w 1061050"/>
              <a:gd name="connsiteY0" fmla="*/ 0 h 1228817"/>
              <a:gd name="connsiteX1" fmla="*/ 759125 w 1061050"/>
              <a:gd name="connsiteY1" fmla="*/ 25879 h 1228817"/>
              <a:gd name="connsiteX2" fmla="*/ 785004 w 1061050"/>
              <a:gd name="connsiteY2" fmla="*/ 138023 h 1228817"/>
              <a:gd name="connsiteX3" fmla="*/ 819510 w 1061050"/>
              <a:gd name="connsiteY3" fmla="*/ 172528 h 1228817"/>
              <a:gd name="connsiteX4" fmla="*/ 871268 w 1061050"/>
              <a:gd name="connsiteY4" fmla="*/ 301925 h 1228817"/>
              <a:gd name="connsiteX5" fmla="*/ 905774 w 1061050"/>
              <a:gd name="connsiteY5" fmla="*/ 336430 h 1228817"/>
              <a:gd name="connsiteX6" fmla="*/ 914400 w 1061050"/>
              <a:gd name="connsiteY6" fmla="*/ 379562 h 1228817"/>
              <a:gd name="connsiteX7" fmla="*/ 905774 w 1061050"/>
              <a:gd name="connsiteY7" fmla="*/ 345057 h 1228817"/>
              <a:gd name="connsiteX8" fmla="*/ 793631 w 1061050"/>
              <a:gd name="connsiteY8" fmla="*/ 293298 h 1228817"/>
              <a:gd name="connsiteX9" fmla="*/ 767751 w 1061050"/>
              <a:gd name="connsiteY9" fmla="*/ 258793 h 1228817"/>
              <a:gd name="connsiteX10" fmla="*/ 698740 w 1061050"/>
              <a:gd name="connsiteY10" fmla="*/ 224287 h 1228817"/>
              <a:gd name="connsiteX11" fmla="*/ 690114 w 1061050"/>
              <a:gd name="connsiteY11" fmla="*/ 414068 h 1228817"/>
              <a:gd name="connsiteX12" fmla="*/ 707366 w 1061050"/>
              <a:gd name="connsiteY12" fmla="*/ 465826 h 1228817"/>
              <a:gd name="connsiteX13" fmla="*/ 724619 w 1061050"/>
              <a:gd name="connsiteY13" fmla="*/ 526211 h 1228817"/>
              <a:gd name="connsiteX14" fmla="*/ 759125 w 1061050"/>
              <a:gd name="connsiteY14" fmla="*/ 603849 h 1228817"/>
              <a:gd name="connsiteX15" fmla="*/ 776378 w 1061050"/>
              <a:gd name="connsiteY15" fmla="*/ 672860 h 1228817"/>
              <a:gd name="connsiteX16" fmla="*/ 767751 w 1061050"/>
              <a:gd name="connsiteY16" fmla="*/ 785004 h 1228817"/>
              <a:gd name="connsiteX17" fmla="*/ 759125 w 1061050"/>
              <a:gd name="connsiteY17" fmla="*/ 560717 h 1228817"/>
              <a:gd name="connsiteX18" fmla="*/ 776378 w 1061050"/>
              <a:gd name="connsiteY18" fmla="*/ 595223 h 1228817"/>
              <a:gd name="connsiteX19" fmla="*/ 819510 w 1061050"/>
              <a:gd name="connsiteY19" fmla="*/ 534838 h 1228817"/>
              <a:gd name="connsiteX20" fmla="*/ 854016 w 1061050"/>
              <a:gd name="connsiteY20" fmla="*/ 465826 h 1228817"/>
              <a:gd name="connsiteX21" fmla="*/ 871268 w 1061050"/>
              <a:gd name="connsiteY21" fmla="*/ 405442 h 1228817"/>
              <a:gd name="connsiteX22" fmla="*/ 888521 w 1061050"/>
              <a:gd name="connsiteY22" fmla="*/ 353683 h 1228817"/>
              <a:gd name="connsiteX23" fmla="*/ 948906 w 1061050"/>
              <a:gd name="connsiteY23" fmla="*/ 448574 h 1228817"/>
              <a:gd name="connsiteX24" fmla="*/ 983412 w 1061050"/>
              <a:gd name="connsiteY24" fmla="*/ 526211 h 1228817"/>
              <a:gd name="connsiteX25" fmla="*/ 1017917 w 1061050"/>
              <a:gd name="connsiteY25" fmla="*/ 534838 h 1228817"/>
              <a:gd name="connsiteX26" fmla="*/ 1043797 w 1061050"/>
              <a:gd name="connsiteY26" fmla="*/ 431321 h 1228817"/>
              <a:gd name="connsiteX27" fmla="*/ 1061050 w 1061050"/>
              <a:gd name="connsiteY27" fmla="*/ 491706 h 1228817"/>
              <a:gd name="connsiteX28" fmla="*/ 1052423 w 1061050"/>
              <a:gd name="connsiteY28" fmla="*/ 534838 h 1228817"/>
              <a:gd name="connsiteX29" fmla="*/ 1026544 w 1061050"/>
              <a:gd name="connsiteY29" fmla="*/ 465826 h 1228817"/>
              <a:gd name="connsiteX30" fmla="*/ 940280 w 1061050"/>
              <a:gd name="connsiteY30" fmla="*/ 465826 h 1228817"/>
              <a:gd name="connsiteX31" fmla="*/ 923027 w 1061050"/>
              <a:gd name="connsiteY31" fmla="*/ 422694 h 1228817"/>
              <a:gd name="connsiteX32" fmla="*/ 862642 w 1061050"/>
              <a:gd name="connsiteY32" fmla="*/ 405442 h 1228817"/>
              <a:gd name="connsiteX33" fmla="*/ 810883 w 1061050"/>
              <a:gd name="connsiteY33" fmla="*/ 431321 h 1228817"/>
              <a:gd name="connsiteX34" fmla="*/ 776378 w 1061050"/>
              <a:gd name="connsiteY34" fmla="*/ 508959 h 1228817"/>
              <a:gd name="connsiteX35" fmla="*/ 767751 w 1061050"/>
              <a:gd name="connsiteY35" fmla="*/ 560717 h 1228817"/>
              <a:gd name="connsiteX36" fmla="*/ 750499 w 1061050"/>
              <a:gd name="connsiteY36" fmla="*/ 534838 h 1228817"/>
              <a:gd name="connsiteX37" fmla="*/ 715993 w 1061050"/>
              <a:gd name="connsiteY37" fmla="*/ 465826 h 1228817"/>
              <a:gd name="connsiteX38" fmla="*/ 681487 w 1061050"/>
              <a:gd name="connsiteY38" fmla="*/ 612476 h 1228817"/>
              <a:gd name="connsiteX39" fmla="*/ 646982 w 1061050"/>
              <a:gd name="connsiteY39" fmla="*/ 595223 h 1228817"/>
              <a:gd name="connsiteX40" fmla="*/ 638355 w 1061050"/>
              <a:gd name="connsiteY40" fmla="*/ 517585 h 1228817"/>
              <a:gd name="connsiteX41" fmla="*/ 621102 w 1061050"/>
              <a:gd name="connsiteY41" fmla="*/ 595223 h 1228817"/>
              <a:gd name="connsiteX42" fmla="*/ 603850 w 1061050"/>
              <a:gd name="connsiteY42" fmla="*/ 621102 h 1228817"/>
              <a:gd name="connsiteX43" fmla="*/ 586597 w 1061050"/>
              <a:gd name="connsiteY43" fmla="*/ 724619 h 1228817"/>
              <a:gd name="connsiteX44" fmla="*/ 552091 w 1061050"/>
              <a:gd name="connsiteY44" fmla="*/ 733245 h 1228817"/>
              <a:gd name="connsiteX45" fmla="*/ 534838 w 1061050"/>
              <a:gd name="connsiteY45" fmla="*/ 879894 h 1228817"/>
              <a:gd name="connsiteX46" fmla="*/ 517585 w 1061050"/>
              <a:gd name="connsiteY46" fmla="*/ 905774 h 1228817"/>
              <a:gd name="connsiteX47" fmla="*/ 508959 w 1061050"/>
              <a:gd name="connsiteY47" fmla="*/ 871268 h 1228817"/>
              <a:gd name="connsiteX48" fmla="*/ 491706 w 1061050"/>
              <a:gd name="connsiteY48" fmla="*/ 931653 h 1228817"/>
              <a:gd name="connsiteX49" fmla="*/ 474453 w 1061050"/>
              <a:gd name="connsiteY49" fmla="*/ 905774 h 1228817"/>
              <a:gd name="connsiteX50" fmla="*/ 439948 w 1061050"/>
              <a:gd name="connsiteY50" fmla="*/ 715993 h 1228817"/>
              <a:gd name="connsiteX51" fmla="*/ 405442 w 1061050"/>
              <a:gd name="connsiteY51" fmla="*/ 767751 h 1228817"/>
              <a:gd name="connsiteX52" fmla="*/ 388189 w 1061050"/>
              <a:gd name="connsiteY52" fmla="*/ 862642 h 1228817"/>
              <a:gd name="connsiteX53" fmla="*/ 362310 w 1061050"/>
              <a:gd name="connsiteY53" fmla="*/ 948906 h 1228817"/>
              <a:gd name="connsiteX54" fmla="*/ 327804 w 1061050"/>
              <a:gd name="connsiteY54" fmla="*/ 888521 h 1228817"/>
              <a:gd name="connsiteX55" fmla="*/ 310551 w 1061050"/>
              <a:gd name="connsiteY55" fmla="*/ 845389 h 1228817"/>
              <a:gd name="connsiteX56" fmla="*/ 293299 w 1061050"/>
              <a:gd name="connsiteY56" fmla="*/ 810883 h 1228817"/>
              <a:gd name="connsiteX57" fmla="*/ 276046 w 1061050"/>
              <a:gd name="connsiteY57" fmla="*/ 1061049 h 1228817"/>
              <a:gd name="connsiteX58" fmla="*/ 258793 w 1061050"/>
              <a:gd name="connsiteY58" fmla="*/ 1095555 h 1228817"/>
              <a:gd name="connsiteX59" fmla="*/ 250166 w 1061050"/>
              <a:gd name="connsiteY59" fmla="*/ 1069676 h 1228817"/>
              <a:gd name="connsiteX60" fmla="*/ 232914 w 1061050"/>
              <a:gd name="connsiteY60" fmla="*/ 1035170 h 1228817"/>
              <a:gd name="connsiteX61" fmla="*/ 215661 w 1061050"/>
              <a:gd name="connsiteY61" fmla="*/ 957532 h 1228817"/>
              <a:gd name="connsiteX62" fmla="*/ 198408 w 1061050"/>
              <a:gd name="connsiteY62" fmla="*/ 905774 h 1228817"/>
              <a:gd name="connsiteX63" fmla="*/ 181155 w 1061050"/>
              <a:gd name="connsiteY63" fmla="*/ 983411 h 1228817"/>
              <a:gd name="connsiteX64" fmla="*/ 163902 w 1061050"/>
              <a:gd name="connsiteY64" fmla="*/ 1009291 h 1228817"/>
              <a:gd name="connsiteX65" fmla="*/ 129397 w 1061050"/>
              <a:gd name="connsiteY65" fmla="*/ 1095555 h 1228817"/>
              <a:gd name="connsiteX66" fmla="*/ 120770 w 1061050"/>
              <a:gd name="connsiteY66" fmla="*/ 1224951 h 1228817"/>
              <a:gd name="connsiteX67" fmla="*/ 103517 w 1061050"/>
              <a:gd name="connsiteY67" fmla="*/ 1164566 h 1228817"/>
              <a:gd name="connsiteX68" fmla="*/ 69012 w 1061050"/>
              <a:gd name="connsiteY68" fmla="*/ 1104181 h 1228817"/>
              <a:gd name="connsiteX69" fmla="*/ 34506 w 1061050"/>
              <a:gd name="connsiteY69" fmla="*/ 1069676 h 1228817"/>
              <a:gd name="connsiteX70" fmla="*/ 17253 w 1061050"/>
              <a:gd name="connsiteY70" fmla="*/ 1095555 h 1228817"/>
              <a:gd name="connsiteX71" fmla="*/ 0 w 1061050"/>
              <a:gd name="connsiteY71" fmla="*/ 1155940 h 12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1061050" h="1228817">
                <a:moveTo>
                  <a:pt x="715993" y="0"/>
                </a:moveTo>
                <a:cubicBezTo>
                  <a:pt x="730370" y="8626"/>
                  <a:pt x="748831" y="12644"/>
                  <a:pt x="759125" y="25879"/>
                </a:cubicBezTo>
                <a:cubicBezTo>
                  <a:pt x="790989" y="66847"/>
                  <a:pt x="764659" y="93265"/>
                  <a:pt x="785004" y="138023"/>
                </a:cubicBezTo>
                <a:cubicBezTo>
                  <a:pt x="791735" y="152831"/>
                  <a:pt x="808008" y="161026"/>
                  <a:pt x="819510" y="172528"/>
                </a:cubicBezTo>
                <a:cubicBezTo>
                  <a:pt x="829545" y="207652"/>
                  <a:pt x="844950" y="275607"/>
                  <a:pt x="871268" y="301925"/>
                </a:cubicBezTo>
                <a:lnTo>
                  <a:pt x="905774" y="336430"/>
                </a:lnTo>
                <a:cubicBezTo>
                  <a:pt x="908649" y="350807"/>
                  <a:pt x="914400" y="364900"/>
                  <a:pt x="914400" y="379562"/>
                </a:cubicBezTo>
                <a:cubicBezTo>
                  <a:pt x="914400" y="391418"/>
                  <a:pt x="916538" y="350025"/>
                  <a:pt x="905774" y="345057"/>
                </a:cubicBezTo>
                <a:lnTo>
                  <a:pt x="793631" y="293298"/>
                </a:lnTo>
                <a:cubicBezTo>
                  <a:pt x="785004" y="281796"/>
                  <a:pt x="779379" y="267249"/>
                  <a:pt x="767751" y="258793"/>
                </a:cubicBezTo>
                <a:cubicBezTo>
                  <a:pt x="746951" y="243666"/>
                  <a:pt x="698740" y="224287"/>
                  <a:pt x="698740" y="224287"/>
                </a:cubicBezTo>
                <a:cubicBezTo>
                  <a:pt x="653024" y="292859"/>
                  <a:pt x="670994" y="254734"/>
                  <a:pt x="690114" y="414068"/>
                </a:cubicBezTo>
                <a:cubicBezTo>
                  <a:pt x="692281" y="432124"/>
                  <a:pt x="702018" y="448444"/>
                  <a:pt x="707366" y="465826"/>
                </a:cubicBezTo>
                <a:cubicBezTo>
                  <a:pt x="713522" y="485834"/>
                  <a:pt x="717465" y="506538"/>
                  <a:pt x="724619" y="526211"/>
                </a:cubicBezTo>
                <a:cubicBezTo>
                  <a:pt x="757623" y="616972"/>
                  <a:pt x="726468" y="497716"/>
                  <a:pt x="759125" y="603849"/>
                </a:cubicBezTo>
                <a:cubicBezTo>
                  <a:pt x="766098" y="626512"/>
                  <a:pt x="770627" y="649856"/>
                  <a:pt x="776378" y="672860"/>
                </a:cubicBezTo>
                <a:cubicBezTo>
                  <a:pt x="773502" y="710241"/>
                  <a:pt x="794262" y="811515"/>
                  <a:pt x="767751" y="785004"/>
                </a:cubicBezTo>
                <a:cubicBezTo>
                  <a:pt x="733655" y="750908"/>
                  <a:pt x="754150" y="610470"/>
                  <a:pt x="759125" y="560717"/>
                </a:cubicBezTo>
                <a:cubicBezTo>
                  <a:pt x="764876" y="572219"/>
                  <a:pt x="764558" y="600289"/>
                  <a:pt x="776378" y="595223"/>
                </a:cubicBezTo>
                <a:cubicBezTo>
                  <a:pt x="799114" y="585479"/>
                  <a:pt x="806784" y="556049"/>
                  <a:pt x="819510" y="534838"/>
                </a:cubicBezTo>
                <a:cubicBezTo>
                  <a:pt x="832742" y="512784"/>
                  <a:pt x="844464" y="489706"/>
                  <a:pt x="854016" y="465826"/>
                </a:cubicBezTo>
                <a:cubicBezTo>
                  <a:pt x="861790" y="446390"/>
                  <a:pt x="865112" y="425450"/>
                  <a:pt x="871268" y="405442"/>
                </a:cubicBezTo>
                <a:cubicBezTo>
                  <a:pt x="876616" y="388060"/>
                  <a:pt x="882770" y="370936"/>
                  <a:pt x="888521" y="353683"/>
                </a:cubicBezTo>
                <a:cubicBezTo>
                  <a:pt x="908649" y="385313"/>
                  <a:pt x="933679" y="414314"/>
                  <a:pt x="948906" y="448574"/>
                </a:cubicBezTo>
                <a:cubicBezTo>
                  <a:pt x="960408" y="474453"/>
                  <a:pt x="965721" y="504097"/>
                  <a:pt x="983412" y="526211"/>
                </a:cubicBezTo>
                <a:cubicBezTo>
                  <a:pt x="990818" y="535469"/>
                  <a:pt x="1006415" y="531962"/>
                  <a:pt x="1017917" y="534838"/>
                </a:cubicBezTo>
                <a:cubicBezTo>
                  <a:pt x="1045352" y="260491"/>
                  <a:pt x="1024842" y="336548"/>
                  <a:pt x="1043797" y="431321"/>
                </a:cubicBezTo>
                <a:cubicBezTo>
                  <a:pt x="1047903" y="451848"/>
                  <a:pt x="1055299" y="471578"/>
                  <a:pt x="1061050" y="491706"/>
                </a:cubicBezTo>
                <a:cubicBezTo>
                  <a:pt x="1058174" y="506083"/>
                  <a:pt x="1066333" y="530202"/>
                  <a:pt x="1052423" y="534838"/>
                </a:cubicBezTo>
                <a:cubicBezTo>
                  <a:pt x="1042012" y="538308"/>
                  <a:pt x="1027092" y="468019"/>
                  <a:pt x="1026544" y="465826"/>
                </a:cubicBezTo>
                <a:cubicBezTo>
                  <a:pt x="1000159" y="472423"/>
                  <a:pt x="966720" y="485656"/>
                  <a:pt x="940280" y="465826"/>
                </a:cubicBezTo>
                <a:cubicBezTo>
                  <a:pt x="927892" y="456535"/>
                  <a:pt x="935250" y="432201"/>
                  <a:pt x="923027" y="422694"/>
                </a:cubicBezTo>
                <a:cubicBezTo>
                  <a:pt x="906503" y="409842"/>
                  <a:pt x="882770" y="411193"/>
                  <a:pt x="862642" y="405442"/>
                </a:cubicBezTo>
                <a:cubicBezTo>
                  <a:pt x="845389" y="414068"/>
                  <a:pt x="825400" y="418619"/>
                  <a:pt x="810883" y="431321"/>
                </a:cubicBezTo>
                <a:cubicBezTo>
                  <a:pt x="803445" y="437830"/>
                  <a:pt x="778250" y="504279"/>
                  <a:pt x="776378" y="508959"/>
                </a:cubicBezTo>
                <a:cubicBezTo>
                  <a:pt x="773502" y="526212"/>
                  <a:pt x="780119" y="548349"/>
                  <a:pt x="767751" y="560717"/>
                </a:cubicBezTo>
                <a:cubicBezTo>
                  <a:pt x="760420" y="568048"/>
                  <a:pt x="755463" y="543940"/>
                  <a:pt x="750499" y="534838"/>
                </a:cubicBezTo>
                <a:cubicBezTo>
                  <a:pt x="738183" y="512259"/>
                  <a:pt x="715993" y="465826"/>
                  <a:pt x="715993" y="465826"/>
                </a:cubicBezTo>
                <a:cubicBezTo>
                  <a:pt x="704491" y="514709"/>
                  <a:pt x="705119" y="568166"/>
                  <a:pt x="681487" y="612476"/>
                </a:cubicBezTo>
                <a:cubicBezTo>
                  <a:pt x="675436" y="623822"/>
                  <a:pt x="652303" y="606930"/>
                  <a:pt x="646982" y="595223"/>
                </a:cubicBezTo>
                <a:cubicBezTo>
                  <a:pt x="636207" y="571518"/>
                  <a:pt x="641231" y="543464"/>
                  <a:pt x="638355" y="517585"/>
                </a:cubicBezTo>
                <a:cubicBezTo>
                  <a:pt x="632604" y="543464"/>
                  <a:pt x="629485" y="570073"/>
                  <a:pt x="621102" y="595223"/>
                </a:cubicBezTo>
                <a:cubicBezTo>
                  <a:pt x="617824" y="605058"/>
                  <a:pt x="606521" y="611085"/>
                  <a:pt x="603850" y="621102"/>
                </a:cubicBezTo>
                <a:cubicBezTo>
                  <a:pt x="594837" y="654903"/>
                  <a:pt x="601257" y="692857"/>
                  <a:pt x="586597" y="724619"/>
                </a:cubicBezTo>
                <a:cubicBezTo>
                  <a:pt x="581629" y="735384"/>
                  <a:pt x="563593" y="730370"/>
                  <a:pt x="552091" y="733245"/>
                </a:cubicBezTo>
                <a:cubicBezTo>
                  <a:pt x="546340" y="782128"/>
                  <a:pt x="544491" y="831630"/>
                  <a:pt x="534838" y="879894"/>
                </a:cubicBezTo>
                <a:cubicBezTo>
                  <a:pt x="532805" y="890061"/>
                  <a:pt x="527421" y="909053"/>
                  <a:pt x="517585" y="905774"/>
                </a:cubicBezTo>
                <a:cubicBezTo>
                  <a:pt x="506337" y="902025"/>
                  <a:pt x="511834" y="882770"/>
                  <a:pt x="508959" y="871268"/>
                </a:cubicBezTo>
                <a:cubicBezTo>
                  <a:pt x="503208" y="891396"/>
                  <a:pt x="506508" y="916851"/>
                  <a:pt x="491706" y="931653"/>
                </a:cubicBezTo>
                <a:cubicBezTo>
                  <a:pt x="484375" y="938984"/>
                  <a:pt x="476873" y="915855"/>
                  <a:pt x="474453" y="905774"/>
                </a:cubicBezTo>
                <a:cubicBezTo>
                  <a:pt x="459448" y="843252"/>
                  <a:pt x="439948" y="715993"/>
                  <a:pt x="439948" y="715993"/>
                </a:cubicBezTo>
                <a:cubicBezTo>
                  <a:pt x="428446" y="733246"/>
                  <a:pt x="412343" y="748198"/>
                  <a:pt x="405442" y="767751"/>
                </a:cubicBezTo>
                <a:cubicBezTo>
                  <a:pt x="394742" y="798067"/>
                  <a:pt x="394494" y="831117"/>
                  <a:pt x="388189" y="862642"/>
                </a:cubicBezTo>
                <a:cubicBezTo>
                  <a:pt x="381670" y="895237"/>
                  <a:pt x="373314" y="915894"/>
                  <a:pt x="362310" y="948906"/>
                </a:cubicBezTo>
                <a:cubicBezTo>
                  <a:pt x="350808" y="928778"/>
                  <a:pt x="338172" y="909256"/>
                  <a:pt x="327804" y="888521"/>
                </a:cubicBezTo>
                <a:cubicBezTo>
                  <a:pt x="320879" y="874671"/>
                  <a:pt x="316840" y="859539"/>
                  <a:pt x="310551" y="845389"/>
                </a:cubicBezTo>
                <a:cubicBezTo>
                  <a:pt x="305328" y="833638"/>
                  <a:pt x="299050" y="822385"/>
                  <a:pt x="293299" y="810883"/>
                </a:cubicBezTo>
                <a:cubicBezTo>
                  <a:pt x="287548" y="894272"/>
                  <a:pt x="286104" y="978070"/>
                  <a:pt x="276046" y="1061049"/>
                </a:cubicBezTo>
                <a:cubicBezTo>
                  <a:pt x="274499" y="1073815"/>
                  <a:pt x="270993" y="1091488"/>
                  <a:pt x="258793" y="1095555"/>
                </a:cubicBezTo>
                <a:cubicBezTo>
                  <a:pt x="250167" y="1098431"/>
                  <a:pt x="253748" y="1078034"/>
                  <a:pt x="250166" y="1069676"/>
                </a:cubicBezTo>
                <a:cubicBezTo>
                  <a:pt x="245100" y="1057856"/>
                  <a:pt x="238665" y="1046672"/>
                  <a:pt x="232914" y="1035170"/>
                </a:cubicBezTo>
                <a:cubicBezTo>
                  <a:pt x="227163" y="1009291"/>
                  <a:pt x="222492" y="983147"/>
                  <a:pt x="215661" y="957532"/>
                </a:cubicBezTo>
                <a:cubicBezTo>
                  <a:pt x="210975" y="939960"/>
                  <a:pt x="212957" y="894863"/>
                  <a:pt x="198408" y="905774"/>
                </a:cubicBezTo>
                <a:cubicBezTo>
                  <a:pt x="177200" y="921680"/>
                  <a:pt x="189538" y="958261"/>
                  <a:pt x="181155" y="983411"/>
                </a:cubicBezTo>
                <a:cubicBezTo>
                  <a:pt x="177876" y="993247"/>
                  <a:pt x="168247" y="999877"/>
                  <a:pt x="163902" y="1009291"/>
                </a:cubicBezTo>
                <a:cubicBezTo>
                  <a:pt x="150924" y="1037410"/>
                  <a:pt x="140899" y="1066800"/>
                  <a:pt x="129397" y="1095555"/>
                </a:cubicBezTo>
                <a:cubicBezTo>
                  <a:pt x="126521" y="1138687"/>
                  <a:pt x="135949" y="1184476"/>
                  <a:pt x="120770" y="1224951"/>
                </a:cubicBezTo>
                <a:cubicBezTo>
                  <a:pt x="113419" y="1244552"/>
                  <a:pt x="110671" y="1184239"/>
                  <a:pt x="103517" y="1164566"/>
                </a:cubicBezTo>
                <a:cubicBezTo>
                  <a:pt x="98363" y="1150392"/>
                  <a:pt x="79907" y="1116891"/>
                  <a:pt x="69012" y="1104181"/>
                </a:cubicBezTo>
                <a:cubicBezTo>
                  <a:pt x="58426" y="1091831"/>
                  <a:pt x="46008" y="1081178"/>
                  <a:pt x="34506" y="1069676"/>
                </a:cubicBezTo>
                <a:cubicBezTo>
                  <a:pt x="28755" y="1078302"/>
                  <a:pt x="21103" y="1085929"/>
                  <a:pt x="17253" y="1095555"/>
                </a:cubicBezTo>
                <a:cubicBezTo>
                  <a:pt x="9478" y="1114992"/>
                  <a:pt x="0" y="1155940"/>
                  <a:pt x="0" y="1155940"/>
                </a:cubicBez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手繪多邊形 10"/>
          <p:cNvSpPr/>
          <p:nvPr/>
        </p:nvSpPr>
        <p:spPr>
          <a:xfrm>
            <a:off x="5132717" y="4632385"/>
            <a:ext cx="1095765" cy="1225997"/>
          </a:xfrm>
          <a:custGeom>
            <a:avLst/>
            <a:gdLst>
              <a:gd name="connsiteX0" fmla="*/ 207034 w 1095765"/>
              <a:gd name="connsiteY0" fmla="*/ 77638 h 1225997"/>
              <a:gd name="connsiteX1" fmla="*/ 163902 w 1095765"/>
              <a:gd name="connsiteY1" fmla="*/ 172528 h 1225997"/>
              <a:gd name="connsiteX2" fmla="*/ 129396 w 1095765"/>
              <a:gd name="connsiteY2" fmla="*/ 250166 h 1225997"/>
              <a:gd name="connsiteX3" fmla="*/ 155275 w 1095765"/>
              <a:gd name="connsiteY3" fmla="*/ 241540 h 1225997"/>
              <a:gd name="connsiteX4" fmla="*/ 94891 w 1095765"/>
              <a:gd name="connsiteY4" fmla="*/ 327804 h 1225997"/>
              <a:gd name="connsiteX5" fmla="*/ 51758 w 1095765"/>
              <a:gd name="connsiteY5" fmla="*/ 448573 h 1225997"/>
              <a:gd name="connsiteX6" fmla="*/ 0 w 1095765"/>
              <a:gd name="connsiteY6" fmla="*/ 526211 h 1225997"/>
              <a:gd name="connsiteX7" fmla="*/ 25879 w 1095765"/>
              <a:gd name="connsiteY7" fmla="*/ 465826 h 1225997"/>
              <a:gd name="connsiteX8" fmla="*/ 43132 w 1095765"/>
              <a:gd name="connsiteY8" fmla="*/ 439947 h 1225997"/>
              <a:gd name="connsiteX9" fmla="*/ 77638 w 1095765"/>
              <a:gd name="connsiteY9" fmla="*/ 370936 h 1225997"/>
              <a:gd name="connsiteX10" fmla="*/ 120770 w 1095765"/>
              <a:gd name="connsiteY10" fmla="*/ 276045 h 1225997"/>
              <a:gd name="connsiteX11" fmla="*/ 155275 w 1095765"/>
              <a:gd name="connsiteY11" fmla="*/ 258792 h 1225997"/>
              <a:gd name="connsiteX12" fmla="*/ 189781 w 1095765"/>
              <a:gd name="connsiteY12" fmla="*/ 34506 h 1225997"/>
              <a:gd name="connsiteX13" fmla="*/ 207034 w 1095765"/>
              <a:gd name="connsiteY13" fmla="*/ 0 h 1225997"/>
              <a:gd name="connsiteX14" fmla="*/ 232913 w 1095765"/>
              <a:gd name="connsiteY14" fmla="*/ 25879 h 1225997"/>
              <a:gd name="connsiteX15" fmla="*/ 267419 w 1095765"/>
              <a:gd name="connsiteY15" fmla="*/ 189781 h 1225997"/>
              <a:gd name="connsiteX16" fmla="*/ 241540 w 1095765"/>
              <a:gd name="connsiteY16" fmla="*/ 284672 h 1225997"/>
              <a:gd name="connsiteX17" fmla="*/ 224287 w 1095765"/>
              <a:gd name="connsiteY17" fmla="*/ 379562 h 1225997"/>
              <a:gd name="connsiteX18" fmla="*/ 207034 w 1095765"/>
              <a:gd name="connsiteY18" fmla="*/ 448573 h 1225997"/>
              <a:gd name="connsiteX19" fmla="*/ 198408 w 1095765"/>
              <a:gd name="connsiteY19" fmla="*/ 310551 h 1225997"/>
              <a:gd name="connsiteX20" fmla="*/ 232913 w 1095765"/>
              <a:gd name="connsiteY20" fmla="*/ 345057 h 1225997"/>
              <a:gd name="connsiteX21" fmla="*/ 267419 w 1095765"/>
              <a:gd name="connsiteY21" fmla="*/ 474453 h 1225997"/>
              <a:gd name="connsiteX22" fmla="*/ 284672 w 1095765"/>
              <a:gd name="connsiteY22" fmla="*/ 345057 h 1225997"/>
              <a:gd name="connsiteX23" fmla="*/ 301925 w 1095765"/>
              <a:gd name="connsiteY23" fmla="*/ 457200 h 1225997"/>
              <a:gd name="connsiteX24" fmla="*/ 319177 w 1095765"/>
              <a:gd name="connsiteY24" fmla="*/ 621102 h 1225997"/>
              <a:gd name="connsiteX25" fmla="*/ 336430 w 1095765"/>
              <a:gd name="connsiteY25" fmla="*/ 552090 h 1225997"/>
              <a:gd name="connsiteX26" fmla="*/ 345057 w 1095765"/>
              <a:gd name="connsiteY26" fmla="*/ 586596 h 1225997"/>
              <a:gd name="connsiteX27" fmla="*/ 362309 w 1095765"/>
              <a:gd name="connsiteY27" fmla="*/ 638355 h 1225997"/>
              <a:gd name="connsiteX28" fmla="*/ 431321 w 1095765"/>
              <a:gd name="connsiteY28" fmla="*/ 681487 h 1225997"/>
              <a:gd name="connsiteX29" fmla="*/ 448574 w 1095765"/>
              <a:gd name="connsiteY29" fmla="*/ 569343 h 1225997"/>
              <a:gd name="connsiteX30" fmla="*/ 491706 w 1095765"/>
              <a:gd name="connsiteY30" fmla="*/ 586596 h 1225997"/>
              <a:gd name="connsiteX31" fmla="*/ 560717 w 1095765"/>
              <a:gd name="connsiteY31" fmla="*/ 715992 h 1225997"/>
              <a:gd name="connsiteX32" fmla="*/ 577970 w 1095765"/>
              <a:gd name="connsiteY32" fmla="*/ 681487 h 1225997"/>
              <a:gd name="connsiteX33" fmla="*/ 569343 w 1095765"/>
              <a:gd name="connsiteY33" fmla="*/ 836762 h 1225997"/>
              <a:gd name="connsiteX34" fmla="*/ 517585 w 1095765"/>
              <a:gd name="connsiteY34" fmla="*/ 664234 h 1225997"/>
              <a:gd name="connsiteX35" fmla="*/ 500332 w 1095765"/>
              <a:gd name="connsiteY35" fmla="*/ 629728 h 1225997"/>
              <a:gd name="connsiteX36" fmla="*/ 439947 w 1095765"/>
              <a:gd name="connsiteY36" fmla="*/ 638355 h 1225997"/>
              <a:gd name="connsiteX37" fmla="*/ 388189 w 1095765"/>
              <a:gd name="connsiteY37" fmla="*/ 767751 h 1225997"/>
              <a:gd name="connsiteX38" fmla="*/ 353683 w 1095765"/>
              <a:gd name="connsiteY38" fmla="*/ 664234 h 1225997"/>
              <a:gd name="connsiteX39" fmla="*/ 336430 w 1095765"/>
              <a:gd name="connsiteY39" fmla="*/ 629728 h 1225997"/>
              <a:gd name="connsiteX40" fmla="*/ 327804 w 1095765"/>
              <a:gd name="connsiteY40" fmla="*/ 595223 h 1225997"/>
              <a:gd name="connsiteX41" fmla="*/ 310551 w 1095765"/>
              <a:gd name="connsiteY41" fmla="*/ 621102 h 1225997"/>
              <a:gd name="connsiteX42" fmla="*/ 293298 w 1095765"/>
              <a:gd name="connsiteY42" fmla="*/ 707366 h 1225997"/>
              <a:gd name="connsiteX43" fmla="*/ 276045 w 1095765"/>
              <a:gd name="connsiteY43" fmla="*/ 439947 h 1225997"/>
              <a:gd name="connsiteX44" fmla="*/ 241540 w 1095765"/>
              <a:gd name="connsiteY44" fmla="*/ 405441 h 1225997"/>
              <a:gd name="connsiteX45" fmla="*/ 207034 w 1095765"/>
              <a:gd name="connsiteY45" fmla="*/ 293298 h 1225997"/>
              <a:gd name="connsiteX46" fmla="*/ 181155 w 1095765"/>
              <a:gd name="connsiteY46" fmla="*/ 301924 h 1225997"/>
              <a:gd name="connsiteX47" fmla="*/ 189781 w 1095765"/>
              <a:gd name="connsiteY47" fmla="*/ 370936 h 1225997"/>
              <a:gd name="connsiteX48" fmla="*/ 232913 w 1095765"/>
              <a:gd name="connsiteY48" fmla="*/ 508958 h 1225997"/>
              <a:gd name="connsiteX49" fmla="*/ 267419 w 1095765"/>
              <a:gd name="connsiteY49" fmla="*/ 638355 h 1225997"/>
              <a:gd name="connsiteX50" fmla="*/ 284672 w 1095765"/>
              <a:gd name="connsiteY50" fmla="*/ 672860 h 1225997"/>
              <a:gd name="connsiteX51" fmla="*/ 319177 w 1095765"/>
              <a:gd name="connsiteY51" fmla="*/ 646981 h 1225997"/>
              <a:gd name="connsiteX52" fmla="*/ 336430 w 1095765"/>
              <a:gd name="connsiteY52" fmla="*/ 595223 h 1225997"/>
              <a:gd name="connsiteX53" fmla="*/ 362309 w 1095765"/>
              <a:gd name="connsiteY53" fmla="*/ 552090 h 1225997"/>
              <a:gd name="connsiteX54" fmla="*/ 396815 w 1095765"/>
              <a:gd name="connsiteY54" fmla="*/ 483079 h 1225997"/>
              <a:gd name="connsiteX55" fmla="*/ 370936 w 1095765"/>
              <a:gd name="connsiteY55" fmla="*/ 448573 h 1225997"/>
              <a:gd name="connsiteX56" fmla="*/ 336430 w 1095765"/>
              <a:gd name="connsiteY56" fmla="*/ 474453 h 1225997"/>
              <a:gd name="connsiteX57" fmla="*/ 327804 w 1095765"/>
              <a:gd name="connsiteY57" fmla="*/ 508958 h 1225997"/>
              <a:gd name="connsiteX58" fmla="*/ 310551 w 1095765"/>
              <a:gd name="connsiteY58" fmla="*/ 586596 h 1225997"/>
              <a:gd name="connsiteX59" fmla="*/ 276045 w 1095765"/>
              <a:gd name="connsiteY59" fmla="*/ 672860 h 1225997"/>
              <a:gd name="connsiteX60" fmla="*/ 284672 w 1095765"/>
              <a:gd name="connsiteY60" fmla="*/ 785004 h 1225997"/>
              <a:gd name="connsiteX61" fmla="*/ 345057 w 1095765"/>
              <a:gd name="connsiteY61" fmla="*/ 776377 h 1225997"/>
              <a:gd name="connsiteX62" fmla="*/ 396815 w 1095765"/>
              <a:gd name="connsiteY62" fmla="*/ 836762 h 1225997"/>
              <a:gd name="connsiteX63" fmla="*/ 491706 w 1095765"/>
              <a:gd name="connsiteY63" fmla="*/ 810883 h 1225997"/>
              <a:gd name="connsiteX64" fmla="*/ 526211 w 1095765"/>
              <a:gd name="connsiteY64" fmla="*/ 741872 h 1225997"/>
              <a:gd name="connsiteX65" fmla="*/ 543464 w 1095765"/>
              <a:gd name="connsiteY65" fmla="*/ 698740 h 1225997"/>
              <a:gd name="connsiteX66" fmla="*/ 517585 w 1095765"/>
              <a:gd name="connsiteY66" fmla="*/ 733245 h 1225997"/>
              <a:gd name="connsiteX67" fmla="*/ 543464 w 1095765"/>
              <a:gd name="connsiteY67" fmla="*/ 974785 h 1225997"/>
              <a:gd name="connsiteX68" fmla="*/ 603849 w 1095765"/>
              <a:gd name="connsiteY68" fmla="*/ 1026543 h 1225997"/>
              <a:gd name="connsiteX69" fmla="*/ 785004 w 1095765"/>
              <a:gd name="connsiteY69" fmla="*/ 983411 h 1225997"/>
              <a:gd name="connsiteX70" fmla="*/ 819509 w 1095765"/>
              <a:gd name="connsiteY70" fmla="*/ 940279 h 1225997"/>
              <a:gd name="connsiteX71" fmla="*/ 854015 w 1095765"/>
              <a:gd name="connsiteY71" fmla="*/ 854015 h 1225997"/>
              <a:gd name="connsiteX72" fmla="*/ 759125 w 1095765"/>
              <a:gd name="connsiteY72" fmla="*/ 845389 h 1225997"/>
              <a:gd name="connsiteX73" fmla="*/ 715992 w 1095765"/>
              <a:gd name="connsiteY73" fmla="*/ 862641 h 1225997"/>
              <a:gd name="connsiteX74" fmla="*/ 681487 w 1095765"/>
              <a:gd name="connsiteY74" fmla="*/ 879894 h 1225997"/>
              <a:gd name="connsiteX75" fmla="*/ 595223 w 1095765"/>
              <a:gd name="connsiteY75" fmla="*/ 974785 h 1225997"/>
              <a:gd name="connsiteX76" fmla="*/ 534838 w 1095765"/>
              <a:gd name="connsiteY76" fmla="*/ 733245 h 1225997"/>
              <a:gd name="connsiteX77" fmla="*/ 517585 w 1095765"/>
              <a:gd name="connsiteY77" fmla="*/ 802257 h 1225997"/>
              <a:gd name="connsiteX78" fmla="*/ 526211 w 1095765"/>
              <a:gd name="connsiteY78" fmla="*/ 879894 h 1225997"/>
              <a:gd name="connsiteX79" fmla="*/ 560717 w 1095765"/>
              <a:gd name="connsiteY79" fmla="*/ 1138687 h 1225997"/>
              <a:gd name="connsiteX80" fmla="*/ 690113 w 1095765"/>
              <a:gd name="connsiteY80" fmla="*/ 1069675 h 1225997"/>
              <a:gd name="connsiteX81" fmla="*/ 733245 w 1095765"/>
              <a:gd name="connsiteY81" fmla="*/ 1052423 h 1225997"/>
              <a:gd name="connsiteX82" fmla="*/ 785004 w 1095765"/>
              <a:gd name="connsiteY82" fmla="*/ 1017917 h 1225997"/>
              <a:gd name="connsiteX83" fmla="*/ 819509 w 1095765"/>
              <a:gd name="connsiteY83" fmla="*/ 1095555 h 1225997"/>
              <a:gd name="connsiteX84" fmla="*/ 854015 w 1095765"/>
              <a:gd name="connsiteY84" fmla="*/ 1086928 h 1225997"/>
              <a:gd name="connsiteX85" fmla="*/ 914400 w 1095765"/>
              <a:gd name="connsiteY85" fmla="*/ 1173192 h 1225997"/>
              <a:gd name="connsiteX86" fmla="*/ 931653 w 1095765"/>
              <a:gd name="connsiteY86" fmla="*/ 1207698 h 1225997"/>
              <a:gd name="connsiteX87" fmla="*/ 966158 w 1095765"/>
              <a:gd name="connsiteY87" fmla="*/ 1224951 h 1225997"/>
              <a:gd name="connsiteX88" fmla="*/ 1043796 w 1095765"/>
              <a:gd name="connsiteY88" fmla="*/ 1216324 h 1225997"/>
              <a:gd name="connsiteX89" fmla="*/ 1095555 w 1095765"/>
              <a:gd name="connsiteY89" fmla="*/ 1155940 h 122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095765" h="1225997">
                <a:moveTo>
                  <a:pt x="207034" y="77638"/>
                </a:moveTo>
                <a:cubicBezTo>
                  <a:pt x="192657" y="109268"/>
                  <a:pt x="179440" y="141452"/>
                  <a:pt x="163902" y="172528"/>
                </a:cubicBezTo>
                <a:cubicBezTo>
                  <a:pt x="151890" y="196551"/>
                  <a:pt x="123037" y="218371"/>
                  <a:pt x="129396" y="250166"/>
                </a:cubicBezTo>
                <a:cubicBezTo>
                  <a:pt x="131179" y="259082"/>
                  <a:pt x="146649" y="244415"/>
                  <a:pt x="155275" y="241540"/>
                </a:cubicBezTo>
                <a:cubicBezTo>
                  <a:pt x="123141" y="273674"/>
                  <a:pt x="116185" y="276091"/>
                  <a:pt x="94891" y="327804"/>
                </a:cubicBezTo>
                <a:cubicBezTo>
                  <a:pt x="65438" y="399332"/>
                  <a:pt x="82385" y="398805"/>
                  <a:pt x="51758" y="448573"/>
                </a:cubicBezTo>
                <a:cubicBezTo>
                  <a:pt x="35457" y="475062"/>
                  <a:pt x="0" y="526211"/>
                  <a:pt x="0" y="526211"/>
                </a:cubicBezTo>
                <a:cubicBezTo>
                  <a:pt x="9678" y="497177"/>
                  <a:pt x="8823" y="495673"/>
                  <a:pt x="25879" y="465826"/>
                </a:cubicBezTo>
                <a:cubicBezTo>
                  <a:pt x="31023" y="456824"/>
                  <a:pt x="38167" y="449049"/>
                  <a:pt x="43132" y="439947"/>
                </a:cubicBezTo>
                <a:cubicBezTo>
                  <a:pt x="55448" y="417369"/>
                  <a:pt x="66136" y="393940"/>
                  <a:pt x="77638" y="370936"/>
                </a:cubicBezTo>
                <a:cubicBezTo>
                  <a:pt x="87397" y="331899"/>
                  <a:pt x="89161" y="311606"/>
                  <a:pt x="120770" y="276045"/>
                </a:cubicBezTo>
                <a:cubicBezTo>
                  <a:pt x="129313" y="266434"/>
                  <a:pt x="143773" y="264543"/>
                  <a:pt x="155275" y="258792"/>
                </a:cubicBezTo>
                <a:cubicBezTo>
                  <a:pt x="160963" y="216135"/>
                  <a:pt x="176428" y="84580"/>
                  <a:pt x="189781" y="34506"/>
                </a:cubicBezTo>
                <a:cubicBezTo>
                  <a:pt x="193094" y="22081"/>
                  <a:pt x="201283" y="11502"/>
                  <a:pt x="207034" y="0"/>
                </a:cubicBezTo>
                <a:cubicBezTo>
                  <a:pt x="215660" y="8626"/>
                  <a:pt x="229648" y="14125"/>
                  <a:pt x="232913" y="25879"/>
                </a:cubicBezTo>
                <a:cubicBezTo>
                  <a:pt x="298062" y="260414"/>
                  <a:pt x="217054" y="89050"/>
                  <a:pt x="267419" y="189781"/>
                </a:cubicBezTo>
                <a:cubicBezTo>
                  <a:pt x="258793" y="221411"/>
                  <a:pt x="248806" y="252702"/>
                  <a:pt x="241540" y="284672"/>
                </a:cubicBezTo>
                <a:cubicBezTo>
                  <a:pt x="234415" y="316021"/>
                  <a:pt x="230910" y="348103"/>
                  <a:pt x="224287" y="379562"/>
                </a:cubicBezTo>
                <a:cubicBezTo>
                  <a:pt x="219402" y="402765"/>
                  <a:pt x="212785" y="425569"/>
                  <a:pt x="207034" y="448573"/>
                </a:cubicBezTo>
                <a:cubicBezTo>
                  <a:pt x="204159" y="402566"/>
                  <a:pt x="187228" y="355272"/>
                  <a:pt x="198408" y="310551"/>
                </a:cubicBezTo>
                <a:cubicBezTo>
                  <a:pt x="202353" y="294771"/>
                  <a:pt x="227202" y="329827"/>
                  <a:pt x="232913" y="345057"/>
                </a:cubicBezTo>
                <a:cubicBezTo>
                  <a:pt x="306033" y="540046"/>
                  <a:pt x="214709" y="395387"/>
                  <a:pt x="267419" y="474453"/>
                </a:cubicBezTo>
                <a:cubicBezTo>
                  <a:pt x="273170" y="431321"/>
                  <a:pt x="245752" y="364517"/>
                  <a:pt x="284672" y="345057"/>
                </a:cubicBezTo>
                <a:cubicBezTo>
                  <a:pt x="318500" y="328143"/>
                  <a:pt x="297234" y="419671"/>
                  <a:pt x="301925" y="457200"/>
                </a:cubicBezTo>
                <a:cubicBezTo>
                  <a:pt x="308739" y="511712"/>
                  <a:pt x="313426" y="566468"/>
                  <a:pt x="319177" y="621102"/>
                </a:cubicBezTo>
                <a:cubicBezTo>
                  <a:pt x="324928" y="598098"/>
                  <a:pt x="322203" y="571059"/>
                  <a:pt x="336430" y="552090"/>
                </a:cubicBezTo>
                <a:cubicBezTo>
                  <a:pt x="343544" y="542605"/>
                  <a:pt x="341650" y="575240"/>
                  <a:pt x="345057" y="586596"/>
                </a:cubicBezTo>
                <a:cubicBezTo>
                  <a:pt x="350283" y="604015"/>
                  <a:pt x="355555" y="621470"/>
                  <a:pt x="362309" y="638355"/>
                </a:cubicBezTo>
                <a:cubicBezTo>
                  <a:pt x="382010" y="687609"/>
                  <a:pt x="374188" y="671964"/>
                  <a:pt x="431321" y="681487"/>
                </a:cubicBezTo>
                <a:cubicBezTo>
                  <a:pt x="437072" y="644106"/>
                  <a:pt x="428269" y="601251"/>
                  <a:pt x="448574" y="569343"/>
                </a:cubicBezTo>
                <a:cubicBezTo>
                  <a:pt x="456887" y="556279"/>
                  <a:pt x="483332" y="573570"/>
                  <a:pt x="491706" y="586596"/>
                </a:cubicBezTo>
                <a:cubicBezTo>
                  <a:pt x="600780" y="756269"/>
                  <a:pt x="469434" y="647531"/>
                  <a:pt x="560717" y="715992"/>
                </a:cubicBezTo>
                <a:cubicBezTo>
                  <a:pt x="566468" y="704490"/>
                  <a:pt x="577054" y="668660"/>
                  <a:pt x="577970" y="681487"/>
                </a:cubicBezTo>
                <a:cubicBezTo>
                  <a:pt x="581663" y="733193"/>
                  <a:pt x="619187" y="851003"/>
                  <a:pt x="569343" y="836762"/>
                </a:cubicBezTo>
                <a:cubicBezTo>
                  <a:pt x="511612" y="820267"/>
                  <a:pt x="536572" y="721194"/>
                  <a:pt x="517585" y="664234"/>
                </a:cubicBezTo>
                <a:cubicBezTo>
                  <a:pt x="513518" y="652034"/>
                  <a:pt x="506083" y="641230"/>
                  <a:pt x="500332" y="629728"/>
                </a:cubicBezTo>
                <a:cubicBezTo>
                  <a:pt x="480204" y="632604"/>
                  <a:pt x="455684" y="625480"/>
                  <a:pt x="439947" y="638355"/>
                </a:cubicBezTo>
                <a:cubicBezTo>
                  <a:pt x="415409" y="658432"/>
                  <a:pt x="396773" y="737706"/>
                  <a:pt x="388189" y="767751"/>
                </a:cubicBezTo>
                <a:cubicBezTo>
                  <a:pt x="350783" y="711643"/>
                  <a:pt x="387115" y="772887"/>
                  <a:pt x="353683" y="664234"/>
                </a:cubicBezTo>
                <a:cubicBezTo>
                  <a:pt x="349901" y="651943"/>
                  <a:pt x="342181" y="641230"/>
                  <a:pt x="336430" y="629728"/>
                </a:cubicBezTo>
                <a:cubicBezTo>
                  <a:pt x="333555" y="618226"/>
                  <a:pt x="339051" y="598972"/>
                  <a:pt x="327804" y="595223"/>
                </a:cubicBezTo>
                <a:cubicBezTo>
                  <a:pt x="317968" y="591945"/>
                  <a:pt x="313600" y="611193"/>
                  <a:pt x="310551" y="621102"/>
                </a:cubicBezTo>
                <a:cubicBezTo>
                  <a:pt x="301927" y="649129"/>
                  <a:pt x="299049" y="678611"/>
                  <a:pt x="293298" y="707366"/>
                </a:cubicBezTo>
                <a:cubicBezTo>
                  <a:pt x="287547" y="618226"/>
                  <a:pt x="291138" y="527988"/>
                  <a:pt x="276045" y="439947"/>
                </a:cubicBezTo>
                <a:cubicBezTo>
                  <a:pt x="273297" y="423915"/>
                  <a:pt x="249909" y="419389"/>
                  <a:pt x="241540" y="405441"/>
                </a:cubicBezTo>
                <a:cubicBezTo>
                  <a:pt x="235029" y="394589"/>
                  <a:pt x="209298" y="301223"/>
                  <a:pt x="207034" y="293298"/>
                </a:cubicBezTo>
                <a:cubicBezTo>
                  <a:pt x="198408" y="296173"/>
                  <a:pt x="184652" y="293531"/>
                  <a:pt x="181155" y="301924"/>
                </a:cubicBezTo>
                <a:cubicBezTo>
                  <a:pt x="118685" y="451852"/>
                  <a:pt x="157500" y="403217"/>
                  <a:pt x="189781" y="370936"/>
                </a:cubicBezTo>
                <a:cubicBezTo>
                  <a:pt x="244216" y="425371"/>
                  <a:pt x="208185" y="379138"/>
                  <a:pt x="232913" y="508958"/>
                </a:cubicBezTo>
                <a:cubicBezTo>
                  <a:pt x="236002" y="525175"/>
                  <a:pt x="260639" y="619709"/>
                  <a:pt x="267419" y="638355"/>
                </a:cubicBezTo>
                <a:cubicBezTo>
                  <a:pt x="271814" y="650440"/>
                  <a:pt x="278921" y="661358"/>
                  <a:pt x="284672" y="672860"/>
                </a:cubicBezTo>
                <a:cubicBezTo>
                  <a:pt x="296174" y="664234"/>
                  <a:pt x="311202" y="658943"/>
                  <a:pt x="319177" y="646981"/>
                </a:cubicBezTo>
                <a:cubicBezTo>
                  <a:pt x="329265" y="631849"/>
                  <a:pt x="328905" y="611779"/>
                  <a:pt x="336430" y="595223"/>
                </a:cubicBezTo>
                <a:cubicBezTo>
                  <a:pt x="343368" y="579959"/>
                  <a:pt x="354360" y="566853"/>
                  <a:pt x="362309" y="552090"/>
                </a:cubicBezTo>
                <a:cubicBezTo>
                  <a:pt x="374502" y="529445"/>
                  <a:pt x="396815" y="483079"/>
                  <a:pt x="396815" y="483079"/>
                </a:cubicBezTo>
                <a:cubicBezTo>
                  <a:pt x="380910" y="324020"/>
                  <a:pt x="400770" y="403823"/>
                  <a:pt x="370936" y="448573"/>
                </a:cubicBezTo>
                <a:cubicBezTo>
                  <a:pt x="362961" y="460536"/>
                  <a:pt x="347932" y="465826"/>
                  <a:pt x="336430" y="474453"/>
                </a:cubicBezTo>
                <a:cubicBezTo>
                  <a:pt x="333555" y="485955"/>
                  <a:pt x="330470" y="497406"/>
                  <a:pt x="327804" y="508958"/>
                </a:cubicBezTo>
                <a:cubicBezTo>
                  <a:pt x="321843" y="534790"/>
                  <a:pt x="318534" y="561316"/>
                  <a:pt x="310551" y="586596"/>
                </a:cubicBezTo>
                <a:cubicBezTo>
                  <a:pt x="301225" y="616128"/>
                  <a:pt x="287547" y="644105"/>
                  <a:pt x="276045" y="672860"/>
                </a:cubicBezTo>
                <a:cubicBezTo>
                  <a:pt x="278921" y="710241"/>
                  <a:pt x="263875" y="753809"/>
                  <a:pt x="284672" y="785004"/>
                </a:cubicBezTo>
                <a:cubicBezTo>
                  <a:pt x="295951" y="801922"/>
                  <a:pt x="326596" y="767856"/>
                  <a:pt x="345057" y="776377"/>
                </a:cubicBezTo>
                <a:cubicBezTo>
                  <a:pt x="369127" y="787486"/>
                  <a:pt x="379562" y="816634"/>
                  <a:pt x="396815" y="836762"/>
                </a:cubicBezTo>
                <a:cubicBezTo>
                  <a:pt x="413354" y="834006"/>
                  <a:pt x="477037" y="827182"/>
                  <a:pt x="491706" y="810883"/>
                </a:cubicBezTo>
                <a:cubicBezTo>
                  <a:pt x="508911" y="791766"/>
                  <a:pt x="516659" y="765751"/>
                  <a:pt x="526211" y="741872"/>
                </a:cubicBezTo>
                <a:cubicBezTo>
                  <a:pt x="531962" y="727495"/>
                  <a:pt x="554413" y="709690"/>
                  <a:pt x="543464" y="698740"/>
                </a:cubicBezTo>
                <a:cubicBezTo>
                  <a:pt x="533298" y="688573"/>
                  <a:pt x="526211" y="721743"/>
                  <a:pt x="517585" y="733245"/>
                </a:cubicBezTo>
                <a:cubicBezTo>
                  <a:pt x="518565" y="755783"/>
                  <a:pt x="503571" y="914947"/>
                  <a:pt x="543464" y="974785"/>
                </a:cubicBezTo>
                <a:cubicBezTo>
                  <a:pt x="560198" y="999885"/>
                  <a:pt x="580436" y="1010934"/>
                  <a:pt x="603849" y="1026543"/>
                </a:cubicBezTo>
                <a:cubicBezTo>
                  <a:pt x="664234" y="1012166"/>
                  <a:pt x="727371" y="1006464"/>
                  <a:pt x="785004" y="983411"/>
                </a:cubicBezTo>
                <a:cubicBezTo>
                  <a:pt x="802099" y="976573"/>
                  <a:pt x="809296" y="955599"/>
                  <a:pt x="819509" y="940279"/>
                </a:cubicBezTo>
                <a:cubicBezTo>
                  <a:pt x="836433" y="914893"/>
                  <a:pt x="844662" y="882072"/>
                  <a:pt x="854015" y="854015"/>
                </a:cubicBezTo>
                <a:cubicBezTo>
                  <a:pt x="813026" y="826688"/>
                  <a:pt x="829079" y="829246"/>
                  <a:pt x="759125" y="845389"/>
                </a:cubicBezTo>
                <a:cubicBezTo>
                  <a:pt x="744036" y="848871"/>
                  <a:pt x="730142" y="856352"/>
                  <a:pt x="715992" y="862641"/>
                </a:cubicBezTo>
                <a:cubicBezTo>
                  <a:pt x="704241" y="867864"/>
                  <a:pt x="691366" y="871662"/>
                  <a:pt x="681487" y="879894"/>
                </a:cubicBezTo>
                <a:cubicBezTo>
                  <a:pt x="624227" y="927611"/>
                  <a:pt x="624439" y="930959"/>
                  <a:pt x="595223" y="974785"/>
                </a:cubicBezTo>
                <a:cubicBezTo>
                  <a:pt x="528801" y="841942"/>
                  <a:pt x="555641" y="920473"/>
                  <a:pt x="534838" y="733245"/>
                </a:cubicBezTo>
                <a:cubicBezTo>
                  <a:pt x="529087" y="756249"/>
                  <a:pt x="518978" y="778586"/>
                  <a:pt x="517585" y="802257"/>
                </a:cubicBezTo>
                <a:cubicBezTo>
                  <a:pt x="516056" y="828250"/>
                  <a:pt x="522900" y="854067"/>
                  <a:pt x="526211" y="879894"/>
                </a:cubicBezTo>
                <a:cubicBezTo>
                  <a:pt x="537278" y="966215"/>
                  <a:pt x="549215" y="1052423"/>
                  <a:pt x="560717" y="1138687"/>
                </a:cubicBezTo>
                <a:cubicBezTo>
                  <a:pt x="618213" y="1104188"/>
                  <a:pt x="614167" y="1105116"/>
                  <a:pt x="690113" y="1069675"/>
                </a:cubicBezTo>
                <a:cubicBezTo>
                  <a:pt x="704145" y="1063127"/>
                  <a:pt x="719651" y="1059838"/>
                  <a:pt x="733245" y="1052423"/>
                </a:cubicBezTo>
                <a:cubicBezTo>
                  <a:pt x="751449" y="1042494"/>
                  <a:pt x="767751" y="1029419"/>
                  <a:pt x="785004" y="1017917"/>
                </a:cubicBezTo>
                <a:cubicBezTo>
                  <a:pt x="826519" y="934888"/>
                  <a:pt x="778692" y="1013920"/>
                  <a:pt x="819509" y="1095555"/>
                </a:cubicBezTo>
                <a:cubicBezTo>
                  <a:pt x="824811" y="1106159"/>
                  <a:pt x="842513" y="1089804"/>
                  <a:pt x="854015" y="1086928"/>
                </a:cubicBezTo>
                <a:cubicBezTo>
                  <a:pt x="901293" y="1118447"/>
                  <a:pt x="875258" y="1094908"/>
                  <a:pt x="914400" y="1173192"/>
                </a:cubicBezTo>
                <a:cubicBezTo>
                  <a:pt x="920151" y="1184694"/>
                  <a:pt x="920151" y="1201947"/>
                  <a:pt x="931653" y="1207698"/>
                </a:cubicBezTo>
                <a:lnTo>
                  <a:pt x="966158" y="1224951"/>
                </a:lnTo>
                <a:cubicBezTo>
                  <a:pt x="992037" y="1222075"/>
                  <a:pt x="1024119" y="1233377"/>
                  <a:pt x="1043796" y="1216324"/>
                </a:cubicBezTo>
                <a:cubicBezTo>
                  <a:pt x="1101985" y="1165894"/>
                  <a:pt x="1095555" y="1049651"/>
                  <a:pt x="1095555" y="115594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226944" y="6186417"/>
            <a:ext cx="1673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loss</a:t>
            </a:r>
            <a:endParaRPr lang="zh-TW" altLang="en-US" dirty="0"/>
          </a:p>
        </p:txBody>
      </p:sp>
      <p:cxnSp>
        <p:nvCxnSpPr>
          <p:cNvPr id="14" name="直線單箭頭接點 13"/>
          <p:cNvCxnSpPr>
            <a:endCxn id="12" idx="0"/>
          </p:cNvCxnSpPr>
          <p:nvPr/>
        </p:nvCxnSpPr>
        <p:spPr>
          <a:xfrm>
            <a:off x="4569282" y="5396195"/>
            <a:ext cx="494424" cy="7902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>
            <a:stCxn id="11" idx="62"/>
            <a:endCxn id="12" idx="0"/>
          </p:cNvCxnSpPr>
          <p:nvPr/>
        </p:nvCxnSpPr>
        <p:spPr>
          <a:xfrm flipH="1">
            <a:off x="5063706" y="5469147"/>
            <a:ext cx="465826" cy="717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62BE405B-B537-4AD1-A61C-88E162049693}"/>
              </a:ext>
            </a:extLst>
          </p:cNvPr>
          <p:cNvSpPr txBox="1"/>
          <p:nvPr/>
        </p:nvSpPr>
        <p:spPr>
          <a:xfrm>
            <a:off x="7626284" y="4784785"/>
            <a:ext cx="32993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In category classification task, we usually use “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cross entropy</a:t>
            </a:r>
            <a:r>
              <a:rPr lang="en-US" altLang="zh-TW" dirty="0"/>
              <a:t>” to estimate the difference between the distributions.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0623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Estimating the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training strategies are simply discussed with two domain</a:t>
            </a:r>
          </a:p>
          <a:p>
            <a:pPr lvl="1"/>
            <a:r>
              <a:rPr lang="en-US" altLang="zh-TW" dirty="0"/>
              <a:t>For “weights” – calculate the loss for directly updating model</a:t>
            </a:r>
          </a:p>
          <a:p>
            <a:pPr lvl="2"/>
            <a:r>
              <a:rPr lang="en-US" altLang="zh-TW" dirty="0"/>
              <a:t>Batch</a:t>
            </a:r>
          </a:p>
          <a:p>
            <a:pPr lvl="2"/>
            <a:r>
              <a:rPr lang="en-US" altLang="zh-TW" dirty="0"/>
              <a:t>Epoch</a:t>
            </a:r>
          </a:p>
          <a:p>
            <a:pPr lvl="1"/>
            <a:r>
              <a:rPr lang="en-US" altLang="zh-TW" dirty="0"/>
              <a:t>For “</a:t>
            </a:r>
            <a:r>
              <a:rPr lang="en-US" altLang="zh-TW" dirty="0" err="1"/>
              <a:t>hyerparamters</a:t>
            </a:r>
            <a:r>
              <a:rPr lang="en-US" altLang="zh-TW" dirty="0"/>
              <a:t>” – calculating the loss for estimating the performance</a:t>
            </a:r>
          </a:p>
          <a:p>
            <a:pPr lvl="2"/>
            <a:r>
              <a:rPr lang="en-US" altLang="zh-TW" dirty="0"/>
              <a:t>Validation</a:t>
            </a:r>
          </a:p>
          <a:p>
            <a:pPr lvl="2"/>
            <a:r>
              <a:rPr lang="en-US" altLang="zh-TW" dirty="0" err="1"/>
              <a:t>Corss</a:t>
            </a:r>
            <a:r>
              <a:rPr lang="en-US" altLang="zh-TW" dirty="0"/>
              <a:t> validation</a:t>
            </a:r>
          </a:p>
          <a:p>
            <a:pPr lvl="3"/>
            <a:r>
              <a:rPr lang="en-US" altLang="zh-TW" dirty="0"/>
              <a:t>N-fold</a:t>
            </a:r>
          </a:p>
          <a:p>
            <a:pPr lvl="3"/>
            <a:r>
              <a:rPr lang="en-US" altLang="zh-TW" dirty="0"/>
              <a:t>Leave one out</a:t>
            </a:r>
          </a:p>
          <a:p>
            <a:pPr lvl="2"/>
            <a:r>
              <a:rPr lang="en-US" altLang="zh-TW" dirty="0" err="1"/>
              <a:t>Holeout</a:t>
            </a:r>
            <a:r>
              <a:rPr lang="en-US" altLang="zh-TW" dirty="0"/>
              <a:t> validation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3708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Updating the weights – whole dataset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838200" y="2544792"/>
            <a:ext cx="6849374" cy="21393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231703" y="2838090"/>
            <a:ext cx="1293962" cy="13284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7875917" y="3614467"/>
            <a:ext cx="1130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8169215" y="3245135"/>
            <a:ext cx="83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 rot="10800000">
            <a:off x="5866800" y="4880473"/>
            <a:ext cx="4269237" cy="1112807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2619" y="605392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feedback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333784" y="435779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15" name="向下箭號 14"/>
          <p:cNvSpPr/>
          <p:nvPr/>
        </p:nvSpPr>
        <p:spPr>
          <a:xfrm>
            <a:off x="9878684" y="4304345"/>
            <a:ext cx="257353" cy="121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8200" y="5215081"/>
            <a:ext cx="391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is most intuiting method for updating the weights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8303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209" y="365125"/>
            <a:ext cx="12062791" cy="1325563"/>
          </a:xfrm>
        </p:spPr>
        <p:txBody>
          <a:bodyPr/>
          <a:lstStyle/>
          <a:p>
            <a:r>
              <a:rPr lang="en-US" altLang="zh-TW" dirty="0"/>
              <a:t>Updating the weights – original stochastic method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838200" y="2544792"/>
            <a:ext cx="6849374" cy="21393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231703" y="2838090"/>
            <a:ext cx="1293962" cy="13284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3" idx="3"/>
          </p:cNvCxnSpPr>
          <p:nvPr/>
        </p:nvCxnSpPr>
        <p:spPr>
          <a:xfrm flipV="1">
            <a:off x="7687574" y="3614467"/>
            <a:ext cx="1318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790375" y="2855993"/>
            <a:ext cx="14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 only one data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 rot="10800000">
            <a:off x="5866800" y="4880473"/>
            <a:ext cx="4269237" cy="1112807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2619" y="605392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feedback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333784" y="435779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15" name="向下箭號 14"/>
          <p:cNvSpPr/>
          <p:nvPr/>
        </p:nvSpPr>
        <p:spPr>
          <a:xfrm>
            <a:off x="9878684" y="4304345"/>
            <a:ext cx="257353" cy="121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8200" y="5215081"/>
            <a:ext cx="391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Updating the model using one-by-one data prevent the overfitting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404652" y="2544792"/>
            <a:ext cx="282922" cy="2139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30965" y="1575295"/>
            <a:ext cx="391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Updating the model using whole dataset cause the “overfitting” issue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2497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20A63-7275-4F52-9EFA-E529553D0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Agenda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33212D-EBB2-4D9E-88AA-6CAC47AA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Course </a:t>
            </a:r>
          </a:p>
          <a:p>
            <a:pPr lvl="1"/>
            <a:r>
              <a:rPr lang="en-US" altLang="zh-TW" dirty="0"/>
              <a:t>The basic of machine learning</a:t>
            </a:r>
          </a:p>
          <a:p>
            <a:pPr lvl="1"/>
            <a:r>
              <a:rPr lang="en-US" altLang="zh-TW" dirty="0"/>
              <a:t>Installation of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pPr lvl="1"/>
            <a:r>
              <a:rPr lang="en-US" altLang="zh-TW" dirty="0"/>
              <a:t>Multilayer perceptron</a:t>
            </a:r>
          </a:p>
          <a:p>
            <a:pPr lvl="1"/>
            <a:r>
              <a:rPr lang="en-US" altLang="zh-TW" dirty="0"/>
              <a:t>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62361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9209" y="365125"/>
            <a:ext cx="12062791" cy="1325563"/>
          </a:xfrm>
        </p:spPr>
        <p:txBody>
          <a:bodyPr/>
          <a:lstStyle/>
          <a:p>
            <a:r>
              <a:rPr lang="en-US" altLang="zh-TW" dirty="0"/>
              <a:t>Updating the weights – stochastic mini-batch method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838200" y="2544792"/>
            <a:ext cx="6849374" cy="21393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231703" y="2838090"/>
            <a:ext cx="1293962" cy="13284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3" idx="3"/>
          </p:cNvCxnSpPr>
          <p:nvPr/>
        </p:nvCxnSpPr>
        <p:spPr>
          <a:xfrm flipV="1">
            <a:off x="7687574" y="3614467"/>
            <a:ext cx="1318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78232" y="2968136"/>
            <a:ext cx="14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 several data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 rot="10800000">
            <a:off x="5866800" y="4880473"/>
            <a:ext cx="4269237" cy="1112807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2619" y="605392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feedback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333784" y="435779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15" name="向下箭號 14"/>
          <p:cNvSpPr/>
          <p:nvPr/>
        </p:nvSpPr>
        <p:spPr>
          <a:xfrm>
            <a:off x="9878684" y="4304345"/>
            <a:ext cx="257353" cy="121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838200" y="4976542"/>
            <a:ext cx="3916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method can slightly prevent overfitting and efficiently use the memory</a:t>
            </a:r>
          </a:p>
          <a:p>
            <a:endParaRPr lang="en-US" altLang="zh-TW" dirty="0"/>
          </a:p>
          <a:p>
            <a:r>
              <a:rPr lang="en-US" altLang="zh-TW" dirty="0"/>
              <a:t>This method becomes a “classical” in training model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430617" y="2544792"/>
            <a:ext cx="1256957" cy="2139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930965" y="1575295"/>
            <a:ext cx="3916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Updating the model using stochastic method would be influence by the noise.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5417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/>
          <p:cNvSpPr/>
          <p:nvPr/>
        </p:nvSpPr>
        <p:spPr>
          <a:xfrm>
            <a:off x="838200" y="2544792"/>
            <a:ext cx="6849374" cy="2139351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231703" y="2838090"/>
            <a:ext cx="1293962" cy="13284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Model</a:t>
            </a:r>
            <a:endParaRPr lang="zh-TW" altLang="en-US" dirty="0"/>
          </a:p>
        </p:txBody>
      </p:sp>
      <p:cxnSp>
        <p:nvCxnSpPr>
          <p:cNvPr id="9" name="直線單箭頭接點 8"/>
          <p:cNvCxnSpPr>
            <a:stCxn id="3" idx="3"/>
          </p:cNvCxnSpPr>
          <p:nvPr/>
        </p:nvCxnSpPr>
        <p:spPr>
          <a:xfrm flipV="1">
            <a:off x="7687574" y="3614467"/>
            <a:ext cx="131840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7678232" y="2968136"/>
            <a:ext cx="1440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 several data</a:t>
            </a:r>
            <a:endParaRPr lang="zh-TW" altLang="en-US" dirty="0"/>
          </a:p>
        </p:txBody>
      </p:sp>
      <p:sp>
        <p:nvSpPr>
          <p:cNvPr id="12" name="弧形箭號 (下彎) 11"/>
          <p:cNvSpPr/>
          <p:nvPr/>
        </p:nvSpPr>
        <p:spPr>
          <a:xfrm rot="10800000">
            <a:off x="5866800" y="4880473"/>
            <a:ext cx="4269237" cy="1112807"/>
          </a:xfrm>
          <a:prstGeom prst="curved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7582619" y="605392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feedback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9333784" y="4357794"/>
            <a:ext cx="12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15" name="向下箭號 14"/>
          <p:cNvSpPr/>
          <p:nvPr/>
        </p:nvSpPr>
        <p:spPr>
          <a:xfrm>
            <a:off x="9878684" y="4304345"/>
            <a:ext cx="257353" cy="1210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430617" y="2544792"/>
            <a:ext cx="1256957" cy="213935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Mini</a:t>
            </a:r>
          </a:p>
          <a:p>
            <a:pPr algn="ctr"/>
            <a:r>
              <a:rPr lang="en-US" altLang="zh-TW" dirty="0"/>
              <a:t>batch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930965" y="1575295"/>
            <a:ext cx="391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dataset will feed into the model.</a:t>
            </a:r>
          </a:p>
          <a:p>
            <a:r>
              <a:rPr lang="en-US" altLang="zh-TW" dirty="0"/>
              <a:t>The model will be train again and again</a:t>
            </a:r>
            <a:endParaRPr lang="zh-TW" altLang="en-US" dirty="0"/>
          </a:p>
        </p:txBody>
      </p:sp>
      <p:sp>
        <p:nvSpPr>
          <p:cNvPr id="18" name="標題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/>
              <a:t>Batch? Epoch?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90600" y="4840359"/>
            <a:ext cx="40584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If you train the model using the mini-batch method and the dataset is limited, one day you will train the model with whole dataset. Then, you reuse the dataset to train again.</a:t>
            </a:r>
          </a:p>
          <a:p>
            <a:endParaRPr lang="en-US" altLang="zh-TW" dirty="0"/>
          </a:p>
          <a:p>
            <a:r>
              <a:rPr lang="en-US" altLang="zh-TW" dirty="0"/>
              <a:t>One cycle mean one epoch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15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2D9A73-940F-4074-9FC0-EC34AC8F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classic overfitting issue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76271F4-9787-4CE1-9C96-D0BF02F65BA8}"/>
              </a:ext>
            </a:extLst>
          </p:cNvPr>
          <p:cNvSpPr/>
          <p:nvPr/>
        </p:nvSpPr>
        <p:spPr>
          <a:xfrm>
            <a:off x="312921" y="6308209"/>
            <a:ext cx="543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http://www.frank-dieterle.de/phd/images/image024.gif</a:t>
            </a:r>
          </a:p>
        </p:txBody>
      </p:sp>
      <p:pic>
        <p:nvPicPr>
          <p:cNvPr id="1026" name="Picture 2" descr="http://www.frank-dieterle.de/phd/images/image024.gif">
            <a:extLst>
              <a:ext uri="{FF2B5EF4-FFF2-40B4-BE49-F238E27FC236}">
                <a16:creationId xmlns:a16="http://schemas.microsoft.com/office/drawing/2014/main" id="{DA9F1C0C-ECBE-4620-BD9D-D1B79172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26" y="2073896"/>
            <a:ext cx="5653499" cy="411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../../_images/plot_underfitting_overfitting_001.png">
            <a:extLst>
              <a:ext uri="{FF2B5EF4-FFF2-40B4-BE49-F238E27FC236}">
                <a16:creationId xmlns:a16="http://schemas.microsoft.com/office/drawing/2014/main" id="{9624138E-76DC-465E-9B85-A8FDFE889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0" r="8599"/>
          <a:stretch/>
        </p:blipFill>
        <p:spPr bwMode="auto">
          <a:xfrm>
            <a:off x="6014301" y="2073896"/>
            <a:ext cx="5901180" cy="256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96F2E81-CFBF-4335-8A09-8DD84C6CBCA6}"/>
              </a:ext>
            </a:extLst>
          </p:cNvPr>
          <p:cNvSpPr/>
          <p:nvPr/>
        </p:nvSpPr>
        <p:spPr>
          <a:xfrm>
            <a:off x="6379277" y="4788476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900" dirty="0">
                <a:hlinkClick r:id="rId4"/>
              </a:rPr>
              <a:t>http://lijiancheng0614.github.io/scikit-learn/auto_examples/model_selection/plot_underfitting_overfitting.html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97211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Training, Test, Validation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Training</a:t>
            </a:r>
          </a:p>
          <a:p>
            <a:r>
              <a:rPr lang="en-US" altLang="zh-TW" dirty="0"/>
              <a:t>Test</a:t>
            </a:r>
          </a:p>
          <a:p>
            <a:r>
              <a:rPr lang="en-US" altLang="zh-TW" dirty="0"/>
              <a:t>Validation</a:t>
            </a:r>
          </a:p>
          <a:p>
            <a:pPr lvl="1"/>
            <a:r>
              <a:rPr lang="en-US" altLang="zh-TW" dirty="0"/>
              <a:t>Why validation?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2671313" y="4172549"/>
            <a:ext cx="6849374" cy="2139351"/>
            <a:chOff x="838200" y="2544792"/>
            <a:chExt cx="6849374" cy="2139351"/>
          </a:xfrm>
        </p:grpSpPr>
        <p:sp>
          <p:nvSpPr>
            <p:cNvPr id="6" name="圓角矩形 5"/>
            <p:cNvSpPr/>
            <p:nvPr/>
          </p:nvSpPr>
          <p:spPr>
            <a:xfrm>
              <a:off x="838200" y="2544792"/>
              <a:ext cx="6849374" cy="2139351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Train Dataset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430617" y="2544792"/>
              <a:ext cx="1256957" cy="2139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Validation </a:t>
              </a:r>
              <a:endParaRPr lang="zh-TW" altLang="en-US" dirty="0"/>
            </a:p>
          </p:txBody>
        </p:sp>
      </p:grpSp>
      <p:sp>
        <p:nvSpPr>
          <p:cNvPr id="9" name="矩形 8"/>
          <p:cNvSpPr/>
          <p:nvPr/>
        </p:nvSpPr>
        <p:spPr>
          <a:xfrm>
            <a:off x="8160026" y="2315817"/>
            <a:ext cx="1360661" cy="92434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Test dataset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671314" y="4172549"/>
            <a:ext cx="469452" cy="47896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12" name="直線單箭頭接點 11"/>
          <p:cNvCxnSpPr>
            <a:endCxn id="9" idx="1"/>
          </p:cNvCxnSpPr>
          <p:nvPr/>
        </p:nvCxnSpPr>
        <p:spPr>
          <a:xfrm flipV="1">
            <a:off x="3071191" y="2777987"/>
            <a:ext cx="5088835" cy="1394562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4154557" y="3521687"/>
            <a:ext cx="755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????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4623354" y="3383187"/>
            <a:ext cx="2739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Depending on the dataset resources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466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about validations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holdout validation </a:t>
            </a:r>
          </a:p>
          <a:p>
            <a:pPr lvl="1"/>
            <a:r>
              <a:rPr lang="en-US" altLang="zh-TW" dirty="0"/>
              <a:t>Most use in modern model, especially with “early-stopping”</a:t>
            </a:r>
          </a:p>
          <a:p>
            <a:r>
              <a:rPr lang="en-US" altLang="zh-TW" dirty="0"/>
              <a:t>Cross-validation</a:t>
            </a:r>
          </a:p>
          <a:p>
            <a:r>
              <a:rPr lang="en-US" altLang="zh-TW" dirty="0"/>
              <a:t>Leave-one-out cross validation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1848678" y="4172549"/>
            <a:ext cx="7672009" cy="2139351"/>
            <a:chOff x="838200" y="2544792"/>
            <a:chExt cx="6849374" cy="2139351"/>
          </a:xfrm>
        </p:grpSpPr>
        <p:sp>
          <p:nvSpPr>
            <p:cNvPr id="5" name="圓角矩形 4"/>
            <p:cNvSpPr/>
            <p:nvPr/>
          </p:nvSpPr>
          <p:spPr>
            <a:xfrm>
              <a:off x="838200" y="2544792"/>
              <a:ext cx="6849374" cy="2139351"/>
            </a:xfrm>
            <a:prstGeom prst="roundRect">
              <a:avLst>
                <a:gd name="adj" fmla="val 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Train Dataset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6567458" y="2544792"/>
              <a:ext cx="1120116" cy="213935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Validation </a:t>
              </a:r>
              <a:endParaRPr lang="zh-TW" altLang="en-US" dirty="0"/>
            </a:p>
          </p:txBody>
        </p:sp>
      </p:grpSp>
      <p:cxnSp>
        <p:nvCxnSpPr>
          <p:cNvPr id="8" name="直線接點 7"/>
          <p:cNvCxnSpPr/>
          <p:nvPr/>
        </p:nvCxnSpPr>
        <p:spPr>
          <a:xfrm>
            <a:off x="7017026" y="4164496"/>
            <a:ext cx="0" cy="213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5768011" y="4187689"/>
            <a:ext cx="0" cy="213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4469298" y="4181065"/>
            <a:ext cx="0" cy="213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190466" y="4194319"/>
            <a:ext cx="0" cy="2136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0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F84269-2980-43B3-A812-2B0408EA9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validation in deep learning ?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CD48F6-DFF6-4E98-84EE-F5CABF1CEC17}"/>
              </a:ext>
            </a:extLst>
          </p:cNvPr>
          <p:cNvSpPr/>
          <p:nvPr/>
        </p:nvSpPr>
        <p:spPr>
          <a:xfrm>
            <a:off x="446202" y="5846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2"/>
              </a:rPr>
              <a:t>https://www.quora.com/Is-cross-validation-heavily-used-in-deep-learning-or-is-it-too-expensive-to-be-used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2D4D4AC-A22A-4C8B-8512-1242D53B6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611" y="1524196"/>
            <a:ext cx="10181189" cy="42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6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06E1129-CC01-4FE8-9B4E-5BF182E3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basic of the tensors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CC90AF-DF18-43E7-9A5D-9DBF26ED1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Using </a:t>
            </a:r>
            <a:r>
              <a:rPr lang="en-US" altLang="zh-TW" dirty="0" err="1"/>
              <a:t>Numpy</a:t>
            </a:r>
            <a:r>
              <a:rPr lang="en-US" altLang="zh-TW" dirty="0"/>
              <a:t> and </a:t>
            </a:r>
            <a:r>
              <a:rPr lang="en-US" altLang="zh-TW" dirty="0" err="1"/>
              <a:t>Tensorflow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368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is “tensor” ?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04446" y="6426341"/>
            <a:ext cx="11160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https://stackoverflow.com/questions/37849322/how-to-understand-the-term-tensor-in-tensorflow</a:t>
            </a:r>
          </a:p>
        </p:txBody>
      </p:sp>
      <p:pic>
        <p:nvPicPr>
          <p:cNvPr id="1026" name="Picture 2" descr="tensor-defi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89196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130563" y="2031023"/>
            <a:ext cx="4434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“A</a:t>
            </a:r>
            <a:r>
              <a:rPr lang="zh-TW" altLang="en-US" dirty="0"/>
              <a:t> </a:t>
            </a:r>
            <a:r>
              <a:rPr lang="en-US" altLang="zh-TW" dirty="0"/>
              <a:t>tensor is a generalization of vectors and matrices to potentially higher dimension”</a:t>
            </a:r>
          </a:p>
          <a:p>
            <a:r>
              <a:rPr lang="en-US" altLang="zh-TW" dirty="0"/>
              <a:t>--</a:t>
            </a:r>
            <a:r>
              <a:rPr lang="en-US" altLang="zh-TW" sz="1100" dirty="0"/>
              <a:t>https://www.tensorflow.org/programmers_guide/tensors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86796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shape of tensor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927336" y="1618945"/>
            <a:ext cx="134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[5]</a:t>
            </a:r>
            <a:endParaRPr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1104179" y="2872463"/>
            <a:ext cx="134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[4,5]</a:t>
            </a:r>
            <a:endParaRPr lang="zh-TW" altLang="en-US" sz="28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6263373" y="806905"/>
            <a:ext cx="1345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[3,4,5]</a:t>
            </a:r>
            <a:endParaRPr lang="zh-TW" altLang="en-US" sz="28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449900" y="1880555"/>
            <a:ext cx="1768425" cy="333352"/>
            <a:chOff x="2449900" y="1880555"/>
            <a:chExt cx="1768425" cy="333352"/>
          </a:xfrm>
        </p:grpSpPr>
        <p:sp>
          <p:nvSpPr>
            <p:cNvPr id="6" name="矩形 5"/>
            <p:cNvSpPr/>
            <p:nvPr/>
          </p:nvSpPr>
          <p:spPr>
            <a:xfrm>
              <a:off x="2449900" y="1880558"/>
              <a:ext cx="353685" cy="3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803585" y="1880557"/>
              <a:ext cx="353685" cy="3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157270" y="1880557"/>
              <a:ext cx="353685" cy="3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510955" y="1880556"/>
              <a:ext cx="353685" cy="3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864640" y="1880555"/>
              <a:ext cx="353685" cy="3333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6" name="群組 35"/>
          <p:cNvGrpSpPr/>
          <p:nvPr/>
        </p:nvGrpSpPr>
        <p:grpSpPr>
          <a:xfrm>
            <a:off x="2484408" y="3588360"/>
            <a:ext cx="1768427" cy="1346660"/>
            <a:chOff x="2484408" y="3588360"/>
            <a:chExt cx="1768427" cy="1346660"/>
          </a:xfrm>
        </p:grpSpPr>
        <p:grpSp>
          <p:nvGrpSpPr>
            <p:cNvPr id="12" name="群組 11"/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24" name="群組 23"/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0" name="群組 29"/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37" name="群組 36"/>
          <p:cNvGrpSpPr/>
          <p:nvPr/>
        </p:nvGrpSpPr>
        <p:grpSpPr>
          <a:xfrm>
            <a:off x="6872975" y="1493491"/>
            <a:ext cx="1768427" cy="1346660"/>
            <a:chOff x="2484408" y="3588360"/>
            <a:chExt cx="1768427" cy="1346660"/>
          </a:xfrm>
        </p:grpSpPr>
        <p:grpSp>
          <p:nvGrpSpPr>
            <p:cNvPr id="38" name="群組 37"/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</p:grpSpPr>
          <p:sp>
            <p:nvSpPr>
              <p:cNvPr id="57" name="矩形 5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39" name="群組 38"/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0" name="群組 39"/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</p:grpSpPr>
          <p:sp>
            <p:nvSpPr>
              <p:cNvPr id="47" name="矩形 4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41" name="群組 40"/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</p:grpSpPr>
          <p:sp>
            <p:nvSpPr>
              <p:cNvPr id="42" name="矩形 4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62" name="群組 61"/>
          <p:cNvGrpSpPr/>
          <p:nvPr/>
        </p:nvGrpSpPr>
        <p:grpSpPr>
          <a:xfrm>
            <a:off x="7025375" y="1645891"/>
            <a:ext cx="1768427" cy="1346660"/>
            <a:chOff x="2484408" y="3588360"/>
            <a:chExt cx="1768427" cy="1346660"/>
          </a:xfrm>
        </p:grpSpPr>
        <p:grpSp>
          <p:nvGrpSpPr>
            <p:cNvPr id="63" name="群組 62"/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</p:grpSpPr>
          <p:sp>
            <p:nvSpPr>
              <p:cNvPr id="82" name="矩形 8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矩形 8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4" name="群組 63"/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矩形 8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5" name="群組 64"/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</p:grpSpPr>
          <p:sp>
            <p:nvSpPr>
              <p:cNvPr id="72" name="矩形 7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66" name="群組 65"/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87" name="群組 86"/>
          <p:cNvGrpSpPr/>
          <p:nvPr/>
        </p:nvGrpSpPr>
        <p:grpSpPr>
          <a:xfrm>
            <a:off x="7177775" y="1798291"/>
            <a:ext cx="1768427" cy="1346660"/>
            <a:chOff x="2484408" y="3588360"/>
            <a:chExt cx="1768427" cy="1346660"/>
          </a:xfrm>
        </p:grpSpPr>
        <p:grpSp>
          <p:nvGrpSpPr>
            <p:cNvPr id="88" name="群組 87"/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矩形 10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矩形 11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9" name="群組 88"/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矩形 10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0" name="群組 89"/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/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</p:grpSpPr>
          <p:sp>
            <p:nvSpPr>
              <p:cNvPr id="92" name="矩形 91"/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855EE5B3-555B-4183-8565-22A71B946AFD}"/>
              </a:ext>
            </a:extLst>
          </p:cNvPr>
          <p:cNvSpPr txBox="1"/>
          <p:nvPr/>
        </p:nvSpPr>
        <p:spPr>
          <a:xfrm>
            <a:off x="6395638" y="3454015"/>
            <a:ext cx="3497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format:(NHWC)</a:t>
            </a:r>
          </a:p>
          <a:p>
            <a:r>
              <a:rPr lang="en-US" altLang="zh-TW" dirty="0"/>
              <a:t>(batch size, height, width, channel)</a:t>
            </a:r>
            <a:endParaRPr lang="zh-TW" altLang="en-US" dirty="0"/>
          </a:p>
        </p:txBody>
      </p:sp>
      <p:pic>
        <p:nvPicPr>
          <p:cNvPr id="113" name="圖片 112">
            <a:extLst>
              <a:ext uri="{FF2B5EF4-FFF2-40B4-BE49-F238E27FC236}">
                <a16:creationId xmlns:a16="http://schemas.microsoft.com/office/drawing/2014/main" id="{DFD9DEDE-91AB-448A-858C-05798C44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292" y="4663354"/>
            <a:ext cx="6725125" cy="1097503"/>
          </a:xfrm>
          <a:prstGeom prst="rect">
            <a:avLst/>
          </a:prstGeom>
        </p:spPr>
      </p:pic>
      <p:sp>
        <p:nvSpPr>
          <p:cNvPr id="114" name="矩形 113">
            <a:extLst>
              <a:ext uri="{FF2B5EF4-FFF2-40B4-BE49-F238E27FC236}">
                <a16:creationId xmlns:a16="http://schemas.microsoft.com/office/drawing/2014/main" id="{0A8FCFCA-BE83-4FB4-89E8-EB2A1CEB0F10}"/>
              </a:ext>
            </a:extLst>
          </p:cNvPr>
          <p:cNvSpPr/>
          <p:nvPr/>
        </p:nvSpPr>
        <p:spPr>
          <a:xfrm>
            <a:off x="5269288" y="5863673"/>
            <a:ext cx="53294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dirty="0">
                <a:hlinkClick r:id="rId3"/>
              </a:rPr>
              <a:t>https://www.tensorflow.org/api_docs/python/tf/keras/layers/Conv2D</a:t>
            </a:r>
            <a:endParaRPr lang="zh-TW" altLang="en-US" sz="1400" dirty="0"/>
          </a:p>
        </p:txBody>
      </p: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365F5AA9-CF74-4E60-A84F-21B92EB351E7}"/>
              </a:ext>
            </a:extLst>
          </p:cNvPr>
          <p:cNvGrpSpPr/>
          <p:nvPr/>
        </p:nvGrpSpPr>
        <p:grpSpPr>
          <a:xfrm>
            <a:off x="9532904" y="1532767"/>
            <a:ext cx="1768427" cy="1346660"/>
            <a:chOff x="2484408" y="3588360"/>
            <a:chExt cx="1768427" cy="1346660"/>
          </a:xfrm>
          <a:solidFill>
            <a:srgbClr val="FF0000"/>
          </a:solidFill>
        </p:grpSpPr>
        <p:grpSp>
          <p:nvGrpSpPr>
            <p:cNvPr id="116" name="群組 115">
              <a:extLst>
                <a:ext uri="{FF2B5EF4-FFF2-40B4-BE49-F238E27FC236}">
                  <a16:creationId xmlns:a16="http://schemas.microsoft.com/office/drawing/2014/main" id="{7DBB932A-E0B0-42AB-9047-6003EBDA601E}"/>
                </a:ext>
              </a:extLst>
            </p:cNvPr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D47BEA8C-D8BA-4188-B70B-41317251BDD8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CA7C4BFA-6EAA-47C0-AC92-6CB43A6893D1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4658E875-A3F7-4401-9006-C212D1545440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3B042AD7-BFBF-419C-8377-97D8BFCEA023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9" name="矩形 138">
                <a:extLst>
                  <a:ext uri="{FF2B5EF4-FFF2-40B4-BE49-F238E27FC236}">
                    <a16:creationId xmlns:a16="http://schemas.microsoft.com/office/drawing/2014/main" id="{CDBEF4AD-3105-4FF4-8E83-010E3985216F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7" name="群組 116">
              <a:extLst>
                <a:ext uri="{FF2B5EF4-FFF2-40B4-BE49-F238E27FC236}">
                  <a16:creationId xmlns:a16="http://schemas.microsoft.com/office/drawing/2014/main" id="{D75DE999-7FB5-43CD-8350-80B5B0DCD3E7}"/>
                </a:ext>
              </a:extLst>
            </p:cNvPr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30" name="矩形 129">
                <a:extLst>
                  <a:ext uri="{FF2B5EF4-FFF2-40B4-BE49-F238E27FC236}">
                    <a16:creationId xmlns:a16="http://schemas.microsoft.com/office/drawing/2014/main" id="{2431A153-8F1A-4FF5-9259-A14290CD6DF2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F563D32E-9B1F-4BF7-A1B2-C6C347B8D462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57BF9BC0-9DE3-4891-8A91-CD13D338D448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3" name="矩形 132">
                <a:extLst>
                  <a:ext uri="{FF2B5EF4-FFF2-40B4-BE49-F238E27FC236}">
                    <a16:creationId xmlns:a16="http://schemas.microsoft.com/office/drawing/2014/main" id="{8B0E867A-2255-4DE4-9AAB-DF3F8E3A322F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724177D0-51F6-4A68-90E1-E23068F50FB3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D0420FD6-5A6E-4049-8DF0-111713AF336D}"/>
                </a:ext>
              </a:extLst>
            </p:cNvPr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25" name="矩形 124">
                <a:extLst>
                  <a:ext uri="{FF2B5EF4-FFF2-40B4-BE49-F238E27FC236}">
                    <a16:creationId xmlns:a16="http://schemas.microsoft.com/office/drawing/2014/main" id="{4696D2BF-C645-4D85-9B8E-F5FBEB16145B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42F2F6FF-41FA-456E-AA64-EE15A2293F32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7" name="矩形 126">
                <a:extLst>
                  <a:ext uri="{FF2B5EF4-FFF2-40B4-BE49-F238E27FC236}">
                    <a16:creationId xmlns:a16="http://schemas.microsoft.com/office/drawing/2014/main" id="{E955129A-E7A2-48A2-B02E-4516D7E655B0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8" name="矩形 127">
                <a:extLst>
                  <a:ext uri="{FF2B5EF4-FFF2-40B4-BE49-F238E27FC236}">
                    <a16:creationId xmlns:a16="http://schemas.microsoft.com/office/drawing/2014/main" id="{BCBA281D-0DE1-481F-9296-2333DCEBE56A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16896627-EC60-4F7B-9E23-1156D45B5F2F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9" name="群組 118">
              <a:extLst>
                <a:ext uri="{FF2B5EF4-FFF2-40B4-BE49-F238E27FC236}">
                  <a16:creationId xmlns:a16="http://schemas.microsoft.com/office/drawing/2014/main" id="{02B4328D-79DD-43D5-8238-62DB01938678}"/>
                </a:ext>
              </a:extLst>
            </p:cNvPr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2F7924AF-4023-4444-90F5-9C485DE98EE3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33FA7A40-0332-45C0-B83E-37ECED111079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99A3D367-BA4D-44A2-8012-9D155C73C66E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809D4613-8F7E-4E91-9276-5CEEAA0A22A7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4" name="矩形 123">
                <a:extLst>
                  <a:ext uri="{FF2B5EF4-FFF2-40B4-BE49-F238E27FC236}">
                    <a16:creationId xmlns:a16="http://schemas.microsoft.com/office/drawing/2014/main" id="{4061FA33-AC64-4360-AD95-8C7D8974C277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5FF196C6-E165-4082-96C2-79E7F2FC47DF}"/>
              </a:ext>
            </a:extLst>
          </p:cNvPr>
          <p:cNvGrpSpPr/>
          <p:nvPr/>
        </p:nvGrpSpPr>
        <p:grpSpPr>
          <a:xfrm>
            <a:off x="9685304" y="1685167"/>
            <a:ext cx="1768427" cy="1346660"/>
            <a:chOff x="2484408" y="3588360"/>
            <a:chExt cx="1768427" cy="1346660"/>
          </a:xfrm>
          <a:solidFill>
            <a:srgbClr val="00B050"/>
          </a:solidFill>
        </p:grpSpPr>
        <p:grpSp>
          <p:nvGrpSpPr>
            <p:cNvPr id="141" name="群組 140">
              <a:extLst>
                <a:ext uri="{FF2B5EF4-FFF2-40B4-BE49-F238E27FC236}">
                  <a16:creationId xmlns:a16="http://schemas.microsoft.com/office/drawing/2014/main" id="{81B7697F-DDC6-4B95-840E-0C193BB82907}"/>
                </a:ext>
              </a:extLst>
            </p:cNvPr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60" name="矩形 159">
                <a:extLst>
                  <a:ext uri="{FF2B5EF4-FFF2-40B4-BE49-F238E27FC236}">
                    <a16:creationId xmlns:a16="http://schemas.microsoft.com/office/drawing/2014/main" id="{9AE66AF8-C907-4280-8EC5-62663EAB8639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1804E6FF-06E7-4BD8-AB80-F4A03F9EAA9C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58DD5E46-89B4-46C4-BF6B-609C2EE37E7D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3" name="矩形 162">
                <a:extLst>
                  <a:ext uri="{FF2B5EF4-FFF2-40B4-BE49-F238E27FC236}">
                    <a16:creationId xmlns:a16="http://schemas.microsoft.com/office/drawing/2014/main" id="{88F8E71B-7749-4054-8155-C295B59BF91D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D4083442-537C-44D8-8327-19D9CD962684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2" name="群組 141">
              <a:extLst>
                <a:ext uri="{FF2B5EF4-FFF2-40B4-BE49-F238E27FC236}">
                  <a16:creationId xmlns:a16="http://schemas.microsoft.com/office/drawing/2014/main" id="{B12270A5-C5B6-4A9A-ADC3-AB40CB170DC7}"/>
                </a:ext>
              </a:extLst>
            </p:cNvPr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6521019A-A2DE-4C48-99CB-EF39BED9D0A1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1E45679D-D6DC-47D8-A162-2BD86C4B8494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C8D609A2-9DB1-405D-9508-6C525A3C3131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9E9D141B-DF43-4EE6-8319-FFC997305A95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27D1F34B-B59B-4A23-AEF1-798786A4527C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3" name="群組 142">
              <a:extLst>
                <a:ext uri="{FF2B5EF4-FFF2-40B4-BE49-F238E27FC236}">
                  <a16:creationId xmlns:a16="http://schemas.microsoft.com/office/drawing/2014/main" id="{CD05CFA4-8684-4C33-905D-B0CA6467BD1D}"/>
                </a:ext>
              </a:extLst>
            </p:cNvPr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4DEBB3C5-D012-45E5-BAD0-3257A16C0748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9CF43BF6-04EC-4FFB-B465-1BDEC22ECF92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2" name="矩形 151">
                <a:extLst>
                  <a:ext uri="{FF2B5EF4-FFF2-40B4-BE49-F238E27FC236}">
                    <a16:creationId xmlns:a16="http://schemas.microsoft.com/office/drawing/2014/main" id="{5B459B86-2A7B-4607-AA91-712570228A74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3" name="矩形 152">
                <a:extLst>
                  <a:ext uri="{FF2B5EF4-FFF2-40B4-BE49-F238E27FC236}">
                    <a16:creationId xmlns:a16="http://schemas.microsoft.com/office/drawing/2014/main" id="{40EA189B-3BEC-4192-B82D-9199525628E9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934A0D1F-5901-43ED-ABD9-5B6346954E7A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44" name="群組 143">
              <a:extLst>
                <a:ext uri="{FF2B5EF4-FFF2-40B4-BE49-F238E27FC236}">
                  <a16:creationId xmlns:a16="http://schemas.microsoft.com/office/drawing/2014/main" id="{466D5CA3-9D28-457D-B7EC-1EBAE4CCD80B}"/>
                </a:ext>
              </a:extLst>
            </p:cNvPr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  <a:grpFill/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36AC6D03-701D-45C1-BA2E-5BE8E581D33B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04BB8766-E94B-46C2-94F4-CE6D68021601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0D91D300-93C1-4C79-8C27-190DBB76263F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41BF3152-776A-4E5D-B961-A765DB9907B2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434E31F7-BE05-492C-A8C6-7D71BEBDE4B8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grpSp>
        <p:nvGrpSpPr>
          <p:cNvPr id="165" name="群組 164">
            <a:extLst>
              <a:ext uri="{FF2B5EF4-FFF2-40B4-BE49-F238E27FC236}">
                <a16:creationId xmlns:a16="http://schemas.microsoft.com/office/drawing/2014/main" id="{677FAEF3-67DE-499C-BB55-387433DC94C9}"/>
              </a:ext>
            </a:extLst>
          </p:cNvPr>
          <p:cNvGrpSpPr/>
          <p:nvPr/>
        </p:nvGrpSpPr>
        <p:grpSpPr>
          <a:xfrm>
            <a:off x="9837704" y="1837567"/>
            <a:ext cx="1768427" cy="1346660"/>
            <a:chOff x="2484408" y="3588360"/>
            <a:chExt cx="1768427" cy="1346660"/>
          </a:xfrm>
        </p:grpSpPr>
        <p:grpSp>
          <p:nvGrpSpPr>
            <p:cNvPr id="166" name="群組 165">
              <a:extLst>
                <a:ext uri="{FF2B5EF4-FFF2-40B4-BE49-F238E27FC236}">
                  <a16:creationId xmlns:a16="http://schemas.microsoft.com/office/drawing/2014/main" id="{9AD41F52-E7B9-492D-881E-D326027AFBB9}"/>
                </a:ext>
              </a:extLst>
            </p:cNvPr>
            <p:cNvGrpSpPr/>
            <p:nvPr/>
          </p:nvGrpSpPr>
          <p:grpSpPr>
            <a:xfrm>
              <a:off x="2484410" y="3588360"/>
              <a:ext cx="1768425" cy="333352"/>
              <a:chOff x="2449900" y="1880555"/>
              <a:chExt cx="1768425" cy="333352"/>
            </a:xfrm>
          </p:grpSpPr>
          <p:sp>
            <p:nvSpPr>
              <p:cNvPr id="185" name="矩形 184">
                <a:extLst>
                  <a:ext uri="{FF2B5EF4-FFF2-40B4-BE49-F238E27FC236}">
                    <a16:creationId xmlns:a16="http://schemas.microsoft.com/office/drawing/2014/main" id="{54494F2B-D6B2-4553-A216-2BAD39A191B0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6" name="矩形 185">
                <a:extLst>
                  <a:ext uri="{FF2B5EF4-FFF2-40B4-BE49-F238E27FC236}">
                    <a16:creationId xmlns:a16="http://schemas.microsoft.com/office/drawing/2014/main" id="{4D4B188A-D31B-4DE6-BBDA-FA90FD419CA8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B269C72A-E43C-43DC-91A7-270E6540AF5F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4EE26F85-AA5B-48EE-A00E-015640A53553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9" name="矩形 188">
                <a:extLst>
                  <a:ext uri="{FF2B5EF4-FFF2-40B4-BE49-F238E27FC236}">
                    <a16:creationId xmlns:a16="http://schemas.microsoft.com/office/drawing/2014/main" id="{FEDD4F1A-CC6D-4F78-809D-6B84034A66E1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7" name="群組 166">
              <a:extLst>
                <a:ext uri="{FF2B5EF4-FFF2-40B4-BE49-F238E27FC236}">
                  <a16:creationId xmlns:a16="http://schemas.microsoft.com/office/drawing/2014/main" id="{20BDD9E7-39D9-4B72-91C6-EE0C83412F4E}"/>
                </a:ext>
              </a:extLst>
            </p:cNvPr>
            <p:cNvGrpSpPr/>
            <p:nvPr/>
          </p:nvGrpSpPr>
          <p:grpSpPr>
            <a:xfrm>
              <a:off x="2484409" y="3927026"/>
              <a:ext cx="1768425" cy="333352"/>
              <a:chOff x="2449900" y="1880555"/>
              <a:chExt cx="1768425" cy="333352"/>
            </a:xfrm>
          </p:grpSpPr>
          <p:sp>
            <p:nvSpPr>
              <p:cNvPr id="180" name="矩形 179">
                <a:extLst>
                  <a:ext uri="{FF2B5EF4-FFF2-40B4-BE49-F238E27FC236}">
                    <a16:creationId xmlns:a16="http://schemas.microsoft.com/office/drawing/2014/main" id="{D644045A-5060-4C58-9A62-1883DBF26228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B455E12A-12ED-4E36-BC8E-4A131BC8F5E3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2" name="矩形 181">
                <a:extLst>
                  <a:ext uri="{FF2B5EF4-FFF2-40B4-BE49-F238E27FC236}">
                    <a16:creationId xmlns:a16="http://schemas.microsoft.com/office/drawing/2014/main" id="{A2AD9D52-24A1-48BD-9642-A0B895BCC99A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3" name="矩形 182">
                <a:extLst>
                  <a:ext uri="{FF2B5EF4-FFF2-40B4-BE49-F238E27FC236}">
                    <a16:creationId xmlns:a16="http://schemas.microsoft.com/office/drawing/2014/main" id="{8F4A287D-5617-47B1-9E7F-97B8A73FCD28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4" name="矩形 183">
                <a:extLst>
                  <a:ext uri="{FF2B5EF4-FFF2-40B4-BE49-F238E27FC236}">
                    <a16:creationId xmlns:a16="http://schemas.microsoft.com/office/drawing/2014/main" id="{2E0DBE44-E4D3-4CEB-899B-8847D5BC7CD9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8" name="群組 167">
              <a:extLst>
                <a:ext uri="{FF2B5EF4-FFF2-40B4-BE49-F238E27FC236}">
                  <a16:creationId xmlns:a16="http://schemas.microsoft.com/office/drawing/2014/main" id="{F6DDE524-FA98-4634-8D49-1E6A7074475D}"/>
                </a:ext>
              </a:extLst>
            </p:cNvPr>
            <p:cNvGrpSpPr/>
            <p:nvPr/>
          </p:nvGrpSpPr>
          <p:grpSpPr>
            <a:xfrm>
              <a:off x="2484409" y="4263002"/>
              <a:ext cx="1768425" cy="333352"/>
              <a:chOff x="2449900" y="1880555"/>
              <a:chExt cx="1768425" cy="333352"/>
            </a:xfrm>
          </p:grpSpPr>
          <p:sp>
            <p:nvSpPr>
              <p:cNvPr id="175" name="矩形 174">
                <a:extLst>
                  <a:ext uri="{FF2B5EF4-FFF2-40B4-BE49-F238E27FC236}">
                    <a16:creationId xmlns:a16="http://schemas.microsoft.com/office/drawing/2014/main" id="{4FFAEF24-FB2A-42A1-A044-B9DEA2041760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95DF8B8B-58DF-4B76-A444-79FB2B1276C8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CCC4D5F9-A36A-42E7-9635-943F38E12377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8" name="矩形 177">
                <a:extLst>
                  <a:ext uri="{FF2B5EF4-FFF2-40B4-BE49-F238E27FC236}">
                    <a16:creationId xmlns:a16="http://schemas.microsoft.com/office/drawing/2014/main" id="{DDE02C22-77B5-4D99-B52C-591243A8575A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9" name="矩形 178">
                <a:extLst>
                  <a:ext uri="{FF2B5EF4-FFF2-40B4-BE49-F238E27FC236}">
                    <a16:creationId xmlns:a16="http://schemas.microsoft.com/office/drawing/2014/main" id="{AACF6CE3-BCE7-42BA-95D5-59DF889C76CB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69" name="群組 168">
              <a:extLst>
                <a:ext uri="{FF2B5EF4-FFF2-40B4-BE49-F238E27FC236}">
                  <a16:creationId xmlns:a16="http://schemas.microsoft.com/office/drawing/2014/main" id="{B2896EB6-9999-4387-9DC0-D0F56B884AB4}"/>
                </a:ext>
              </a:extLst>
            </p:cNvPr>
            <p:cNvGrpSpPr/>
            <p:nvPr/>
          </p:nvGrpSpPr>
          <p:grpSpPr>
            <a:xfrm>
              <a:off x="2484408" y="4601668"/>
              <a:ext cx="1768425" cy="333352"/>
              <a:chOff x="2449900" y="1880555"/>
              <a:chExt cx="1768425" cy="333352"/>
            </a:xfrm>
          </p:grpSpPr>
          <p:sp>
            <p:nvSpPr>
              <p:cNvPr id="170" name="矩形 169">
                <a:extLst>
                  <a:ext uri="{FF2B5EF4-FFF2-40B4-BE49-F238E27FC236}">
                    <a16:creationId xmlns:a16="http://schemas.microsoft.com/office/drawing/2014/main" id="{A56BDA9D-93F3-4E91-A809-5E3B60A11B25}"/>
                  </a:ext>
                </a:extLst>
              </p:cNvPr>
              <p:cNvSpPr/>
              <p:nvPr/>
            </p:nvSpPr>
            <p:spPr>
              <a:xfrm>
                <a:off x="2449900" y="1880558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1" name="矩形 170">
                <a:extLst>
                  <a:ext uri="{FF2B5EF4-FFF2-40B4-BE49-F238E27FC236}">
                    <a16:creationId xmlns:a16="http://schemas.microsoft.com/office/drawing/2014/main" id="{78171B68-F085-4F0A-9F24-71019ADC7F00}"/>
                  </a:ext>
                </a:extLst>
              </p:cNvPr>
              <p:cNvSpPr/>
              <p:nvPr/>
            </p:nvSpPr>
            <p:spPr>
              <a:xfrm>
                <a:off x="2803585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7885C628-2B68-4483-91B2-7E2F3F16F43C}"/>
                  </a:ext>
                </a:extLst>
              </p:cNvPr>
              <p:cNvSpPr/>
              <p:nvPr/>
            </p:nvSpPr>
            <p:spPr>
              <a:xfrm>
                <a:off x="3157270" y="1880557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202E90F8-86D6-4E3C-9245-AC8E7CC0107E}"/>
                  </a:ext>
                </a:extLst>
              </p:cNvPr>
              <p:cNvSpPr/>
              <p:nvPr/>
            </p:nvSpPr>
            <p:spPr>
              <a:xfrm>
                <a:off x="3510955" y="1880556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A09F9398-063F-4E8A-AE28-497C5033DDA6}"/>
                  </a:ext>
                </a:extLst>
              </p:cNvPr>
              <p:cNvSpPr/>
              <p:nvPr/>
            </p:nvSpPr>
            <p:spPr>
              <a:xfrm>
                <a:off x="3864640" y="1880555"/>
                <a:ext cx="353685" cy="33334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190" name="文字方塊 189">
            <a:extLst>
              <a:ext uri="{FF2B5EF4-FFF2-40B4-BE49-F238E27FC236}">
                <a16:creationId xmlns:a16="http://schemas.microsoft.com/office/drawing/2014/main" id="{7F1FF718-41BB-4D3C-95CD-8683945A6E0E}"/>
              </a:ext>
            </a:extLst>
          </p:cNvPr>
          <p:cNvSpPr txBox="1"/>
          <p:nvPr/>
        </p:nvSpPr>
        <p:spPr>
          <a:xfrm>
            <a:off x="9637458" y="1009158"/>
            <a:ext cx="166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Picture format</a:t>
            </a:r>
            <a:endParaRPr lang="zh-TW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2983FB78-0B1C-410B-A7D3-467FEDA2D267}"/>
              </a:ext>
            </a:extLst>
          </p:cNvPr>
          <p:cNvSpPr/>
          <p:nvPr/>
        </p:nvSpPr>
        <p:spPr>
          <a:xfrm>
            <a:off x="9360816" y="933254"/>
            <a:ext cx="2441319" cy="246242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1460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tf.matmul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8200" y="1454727"/>
            <a:ext cx="329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This is same to weighted sum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969687" y="2192160"/>
            <a:ext cx="992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1 2 3</a:t>
            </a:r>
          </a:p>
          <a:p>
            <a:r>
              <a:rPr lang="en-US" altLang="zh-TW" sz="3200" dirty="0"/>
              <a:t>4 5 6</a:t>
            </a:r>
            <a:endParaRPr lang="zh-TW" alt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72608" y="4625939"/>
            <a:ext cx="715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1 2</a:t>
            </a:r>
          </a:p>
          <a:p>
            <a:r>
              <a:rPr lang="en-US" altLang="zh-TW" sz="3200" dirty="0"/>
              <a:t>3 4</a:t>
            </a:r>
          </a:p>
          <a:p>
            <a:r>
              <a:rPr lang="en-US" altLang="zh-TW" sz="3200" dirty="0"/>
              <a:t>5 6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104834" y="4851836"/>
            <a:ext cx="992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1 2 3</a:t>
            </a:r>
          </a:p>
          <a:p>
            <a:r>
              <a:rPr lang="en-US" altLang="zh-TW" sz="3200" dirty="0"/>
              <a:t>4 5 6</a:t>
            </a:r>
            <a:endParaRPr lang="zh-TW" altLang="en-US" sz="32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2945136" y="1945939"/>
            <a:ext cx="715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</a:t>
            </a:r>
          </a:p>
          <a:p>
            <a:r>
              <a:rPr lang="en-US" altLang="zh-TW" sz="3200" dirty="0"/>
              <a:t>2</a:t>
            </a:r>
          </a:p>
          <a:p>
            <a:r>
              <a:rPr lang="en-US" altLang="zh-TW" sz="3200" dirty="0"/>
              <a:t>3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969687" y="2192160"/>
            <a:ext cx="992037" cy="53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841619" y="1945939"/>
            <a:ext cx="612476" cy="1494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69687" y="2730769"/>
            <a:ext cx="992037" cy="45904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/>
          <p:nvPr/>
        </p:nvCxnSpPr>
        <p:spPr>
          <a:xfrm flipV="1">
            <a:off x="1160906" y="2192160"/>
            <a:ext cx="1853242" cy="32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endCxn id="7" idx="1"/>
          </p:cNvCxnSpPr>
          <p:nvPr/>
        </p:nvCxnSpPr>
        <p:spPr>
          <a:xfrm>
            <a:off x="1573536" y="2577337"/>
            <a:ext cx="1371600" cy="15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840955" y="2516952"/>
            <a:ext cx="1173193" cy="67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4135582" y="2147620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 * 1 + 2 * 2 + 3 * 3 = 14 </a:t>
            </a:r>
            <a:endParaRPr lang="zh-TW" altLang="en-US" dirty="0"/>
          </a:p>
        </p:txBody>
      </p:sp>
      <p:sp>
        <p:nvSpPr>
          <p:cNvPr id="15" name="向下箭號 14"/>
          <p:cNvSpPr/>
          <p:nvPr/>
        </p:nvSpPr>
        <p:spPr>
          <a:xfrm rot="16200000">
            <a:off x="2316255" y="2733458"/>
            <a:ext cx="129396" cy="783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4135582" y="2516952"/>
            <a:ext cx="2648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 * 1 + 5 * 2 + 6 * 3 = 32 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074478" y="4984108"/>
            <a:ext cx="1385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22 28</a:t>
            </a:r>
          </a:p>
          <a:p>
            <a:r>
              <a:rPr lang="en-US" altLang="zh-TW" dirty="0"/>
              <a:t>49 64</a:t>
            </a:r>
            <a:endParaRPr lang="zh-TW" altLang="en-US" dirty="0"/>
          </a:p>
        </p:txBody>
      </p:sp>
      <p:sp>
        <p:nvSpPr>
          <p:cNvPr id="18" name="向右箭號 17"/>
          <p:cNvSpPr/>
          <p:nvPr/>
        </p:nvSpPr>
        <p:spPr>
          <a:xfrm>
            <a:off x="3661128" y="5176290"/>
            <a:ext cx="362310" cy="222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258345" y="2166191"/>
            <a:ext cx="819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14</a:t>
            </a:r>
          </a:p>
          <a:p>
            <a:r>
              <a:rPr lang="en-US" altLang="zh-TW" dirty="0"/>
              <a:t>32</a:t>
            </a:r>
            <a:endParaRPr lang="zh-TW" altLang="en-US" dirty="0"/>
          </a:p>
        </p:txBody>
      </p:sp>
      <p:sp>
        <p:nvSpPr>
          <p:cNvPr id="20" name="向右箭號 19"/>
          <p:cNvSpPr/>
          <p:nvPr/>
        </p:nvSpPr>
        <p:spPr>
          <a:xfrm>
            <a:off x="6658808" y="2405561"/>
            <a:ext cx="362310" cy="2227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/>
          <p:cNvSpPr txBox="1"/>
          <p:nvPr/>
        </p:nvSpPr>
        <p:spPr>
          <a:xfrm>
            <a:off x="8201498" y="1999799"/>
            <a:ext cx="366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= </a:t>
            </a:r>
            <a:r>
              <a:rPr lang="en-US" altLang="zh-TW" dirty="0" err="1"/>
              <a:t>tf.Variable</a:t>
            </a:r>
            <a:r>
              <a:rPr lang="en-US" altLang="zh-TW" dirty="0"/>
              <a:t>([[1,2,3],[4,5,6]])</a:t>
            </a:r>
          </a:p>
          <a:p>
            <a:r>
              <a:rPr lang="en-US" altLang="zh-TW" dirty="0"/>
              <a:t>b = </a:t>
            </a:r>
            <a:r>
              <a:rPr lang="en-US" altLang="zh-TW" dirty="0" err="1"/>
              <a:t>tf.Variable</a:t>
            </a:r>
            <a:r>
              <a:rPr lang="en-US" altLang="zh-TW" dirty="0"/>
              <a:t>([[1,2,3]])</a:t>
            </a:r>
          </a:p>
          <a:p>
            <a:r>
              <a:rPr lang="en-US" altLang="zh-TW" dirty="0"/>
              <a:t>c = </a:t>
            </a:r>
            <a:r>
              <a:rPr lang="en-US" altLang="zh-TW" dirty="0" err="1"/>
              <a:t>tf.matmul</a:t>
            </a:r>
            <a:r>
              <a:rPr lang="en-US" altLang="zh-TW" dirty="0"/>
              <a:t>(</a:t>
            </a:r>
            <a:r>
              <a:rPr lang="en-US" altLang="zh-TW" dirty="0" err="1"/>
              <a:t>a,b</a:t>
            </a:r>
            <a:r>
              <a:rPr lang="en-US" altLang="zh-TW" dirty="0"/>
              <a:t>)</a:t>
            </a:r>
          </a:p>
        </p:txBody>
      </p:sp>
      <p:sp>
        <p:nvSpPr>
          <p:cNvPr id="22" name="文字方塊 21"/>
          <p:cNvSpPr txBox="1"/>
          <p:nvPr/>
        </p:nvSpPr>
        <p:spPr>
          <a:xfrm>
            <a:off x="7258345" y="4851836"/>
            <a:ext cx="3666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 = </a:t>
            </a:r>
            <a:r>
              <a:rPr lang="en-US" altLang="zh-TW" dirty="0" err="1"/>
              <a:t>tf.Variable</a:t>
            </a:r>
            <a:r>
              <a:rPr lang="en-US" altLang="zh-TW" dirty="0"/>
              <a:t>([[1,2,3],[4,5,6]])</a:t>
            </a:r>
          </a:p>
          <a:p>
            <a:r>
              <a:rPr lang="en-US" altLang="zh-TW" dirty="0"/>
              <a:t>b = </a:t>
            </a:r>
            <a:r>
              <a:rPr lang="en-US" altLang="zh-TW" dirty="0" err="1"/>
              <a:t>tf.Variable</a:t>
            </a:r>
            <a:r>
              <a:rPr lang="en-US" altLang="zh-TW" dirty="0"/>
              <a:t>([[1,2],[3,4],[5,6]])</a:t>
            </a:r>
          </a:p>
          <a:p>
            <a:r>
              <a:rPr lang="en-US" altLang="zh-TW" dirty="0"/>
              <a:t>c = </a:t>
            </a:r>
            <a:r>
              <a:rPr lang="en-US" altLang="zh-TW" dirty="0" err="1"/>
              <a:t>tf.matmul</a:t>
            </a:r>
            <a:r>
              <a:rPr lang="en-US" altLang="zh-TW" dirty="0"/>
              <a:t>(</a:t>
            </a:r>
            <a:r>
              <a:rPr lang="en-US" altLang="zh-TW" dirty="0" err="1"/>
              <a:t>a,b</a:t>
            </a:r>
            <a:r>
              <a:rPr lang="en-US" altLang="zh-TW" dirty="0"/>
              <a:t>)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4301836" y="5929054"/>
            <a:ext cx="195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What’s the answer?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44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 animBg="1"/>
      <p:bldP spid="9" grpId="0" animBg="1"/>
      <p:bldP spid="10" grpId="0" animBg="1"/>
      <p:bldP spid="14" grpId="0"/>
      <p:bldP spid="15" grpId="0" animBg="1"/>
      <p:bldP spid="16" grpId="0"/>
      <p:bldP spid="17" grpId="0"/>
      <p:bldP spid="18" grpId="0" animBg="1"/>
      <p:bldP spid="19" grpId="0"/>
      <p:bldP spid="20" grpId="0" animBg="1"/>
      <p:bldP spid="21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1BACB9-518C-4D86-8B8F-0DBA96E5D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About the speaker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DBB076-56A6-4790-8ECA-FD930B256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Yi-Fan </a:t>
            </a:r>
            <a:r>
              <a:rPr lang="en-US" altLang="zh-TW" dirty="0" err="1"/>
              <a:t>Liou</a:t>
            </a:r>
            <a:endParaRPr lang="en-US" altLang="zh-TW" dirty="0"/>
          </a:p>
          <a:p>
            <a:pPr lvl="1"/>
            <a:r>
              <a:rPr lang="en-US" altLang="zh-TW" dirty="0"/>
              <a:t>You can call me Mark as well</a:t>
            </a:r>
          </a:p>
          <a:p>
            <a:pPr lvl="1"/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am not a teacher… I don’t think I am qualified …</a:t>
            </a:r>
          </a:p>
          <a:p>
            <a:pPr lvl="1"/>
            <a:r>
              <a:rPr lang="en-US" altLang="zh-TW" dirty="0"/>
              <a:t>Ex-cofounders of many start-up team</a:t>
            </a:r>
          </a:p>
          <a:p>
            <a:pPr lvl="1"/>
            <a:r>
              <a:rPr lang="en-US" altLang="zh-TW" dirty="0"/>
              <a:t>Confounder of the Taipei Bioinformatics Omnibus (Facebook </a:t>
            </a:r>
            <a:r>
              <a:rPr lang="zh-TW" altLang="en-US" dirty="0"/>
              <a:t>社團，歡迎有興趣的人加入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Specialist </a:t>
            </a:r>
          </a:p>
          <a:p>
            <a:pPr lvl="1"/>
            <a:r>
              <a:rPr lang="en-US" altLang="zh-TW" dirty="0"/>
              <a:t>Bioinformatics and Proteomics</a:t>
            </a:r>
          </a:p>
          <a:p>
            <a:pPr lvl="2"/>
            <a:r>
              <a:rPr lang="en-US" altLang="zh-TW" dirty="0"/>
              <a:t>I</a:t>
            </a:r>
            <a:r>
              <a:rPr lang="zh-TW" altLang="en-US" dirty="0"/>
              <a:t> </a:t>
            </a:r>
            <a:r>
              <a:rPr lang="en-US" altLang="zh-TW" dirty="0"/>
              <a:t>know you are not interested in …</a:t>
            </a:r>
          </a:p>
          <a:p>
            <a:pPr lvl="1"/>
            <a:r>
              <a:rPr lang="en-US" altLang="zh-TW" dirty="0"/>
              <a:t>But … if we only focus on machine learning and GPU using experience</a:t>
            </a:r>
          </a:p>
          <a:p>
            <a:pPr lvl="2"/>
            <a:r>
              <a:rPr lang="en-US" altLang="zh-TW" dirty="0"/>
              <a:t>Machine learning since 2009</a:t>
            </a:r>
          </a:p>
          <a:p>
            <a:pPr lvl="2"/>
            <a:r>
              <a:rPr lang="en-US" altLang="zh-TW" dirty="0"/>
              <a:t>CUDA programing since 2011</a:t>
            </a:r>
          </a:p>
          <a:p>
            <a:r>
              <a:rPr lang="en-US" altLang="zh-TW" dirty="0"/>
              <a:t>Finally</a:t>
            </a:r>
          </a:p>
          <a:p>
            <a:pPr lvl="1"/>
            <a:r>
              <a:rPr lang="en-US" altLang="zh-TW" dirty="0"/>
              <a:t>This is a casual course, please feel free to ask any questions.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我目前單身，先回答各位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I am not always right. Tell me anything if I am wrong.</a:t>
            </a:r>
          </a:p>
          <a:p>
            <a:pPr lvl="1">
              <a:lnSpc>
                <a:spcPct val="120000"/>
              </a:lnSpc>
            </a:pPr>
            <a:r>
              <a:rPr lang="zh-TW" altLang="en-US" dirty="0"/>
              <a:t>很重要所以打中文</a:t>
            </a:r>
            <a:r>
              <a:rPr lang="en-US" altLang="zh-TW" dirty="0"/>
              <a:t>:</a:t>
            </a:r>
            <a:r>
              <a:rPr lang="zh-TW" altLang="en-US" dirty="0"/>
              <a:t> 如果我詢問各位問題希望各位舉手時，我只是想了解目前各位的狀況，不會強迫各位發言</a:t>
            </a:r>
            <a:r>
              <a:rPr lang="en-US" altLang="zh-TW" dirty="0"/>
              <a:t>(</a:t>
            </a:r>
            <a:r>
              <a:rPr lang="zh-TW" altLang="en-US" dirty="0"/>
              <a:t>如果有人迫切想發言當然也不會阻止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9878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Weighted sum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6981" y="1797306"/>
            <a:ext cx="992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1 2 3</a:t>
            </a:r>
          </a:p>
          <a:p>
            <a:r>
              <a:rPr lang="en-US" altLang="zh-TW" sz="3200" dirty="0"/>
              <a:t>4 5 6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622430" y="1551085"/>
            <a:ext cx="715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</a:t>
            </a:r>
          </a:p>
          <a:p>
            <a:r>
              <a:rPr lang="en-US" altLang="zh-TW" sz="3200" dirty="0"/>
              <a:t>2</a:t>
            </a:r>
          </a:p>
          <a:p>
            <a:r>
              <a:rPr lang="en-US" altLang="zh-TW" sz="3200" dirty="0"/>
              <a:t>3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46981" y="1797306"/>
            <a:ext cx="992037" cy="53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18913" y="1551085"/>
            <a:ext cx="612476" cy="1494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46981" y="2335915"/>
            <a:ext cx="992037" cy="45904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838200" y="1797306"/>
            <a:ext cx="1853242" cy="32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endCxn id="6" idx="1"/>
          </p:cNvCxnSpPr>
          <p:nvPr/>
        </p:nvCxnSpPr>
        <p:spPr>
          <a:xfrm>
            <a:off x="1250830" y="2182483"/>
            <a:ext cx="1371600" cy="15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1518249" y="2122098"/>
            <a:ext cx="1173193" cy="67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下箭號 12"/>
          <p:cNvSpPr/>
          <p:nvPr/>
        </p:nvSpPr>
        <p:spPr>
          <a:xfrm rot="16200000">
            <a:off x="1993549" y="2338604"/>
            <a:ext cx="129396" cy="783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131389" y="3783485"/>
            <a:ext cx="360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 = 1*X1 + 2*X2 + 3*X3 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541476" y="2528785"/>
            <a:ext cx="8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X1 = 1</a:t>
            </a:r>
          </a:p>
          <a:p>
            <a:r>
              <a:rPr lang="en-US" altLang="zh-TW" dirty="0"/>
              <a:t>X2 = 2</a:t>
            </a:r>
          </a:p>
          <a:p>
            <a:r>
              <a:rPr lang="en-US" altLang="zh-TW" dirty="0"/>
              <a:t>X3 = 3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5265336" y="3245618"/>
            <a:ext cx="1276140" cy="53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221604" y="4638075"/>
            <a:ext cx="8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X1 = 4</a:t>
            </a:r>
          </a:p>
          <a:p>
            <a:r>
              <a:rPr lang="en-US" altLang="zh-TW" dirty="0"/>
              <a:t>X2 = 5</a:t>
            </a:r>
          </a:p>
          <a:p>
            <a:r>
              <a:rPr lang="en-US" altLang="zh-TW" dirty="0"/>
              <a:t>X3 = 6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stCxn id="19" idx="1"/>
          </p:cNvCxnSpPr>
          <p:nvPr/>
        </p:nvCxnSpPr>
        <p:spPr>
          <a:xfrm flipH="1" flipV="1">
            <a:off x="5174901" y="4321352"/>
            <a:ext cx="1046703" cy="77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450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Weighted sum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46981" y="1797306"/>
            <a:ext cx="992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1 2 3</a:t>
            </a:r>
          </a:p>
          <a:p>
            <a:r>
              <a:rPr lang="en-US" altLang="zh-TW" sz="3200" dirty="0"/>
              <a:t>4 5 6</a:t>
            </a:r>
            <a:endParaRPr lang="zh-TW" altLang="en-US" sz="32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2622430" y="1551085"/>
            <a:ext cx="7159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1</a:t>
            </a:r>
          </a:p>
          <a:p>
            <a:r>
              <a:rPr lang="en-US" altLang="zh-TW" sz="3200" dirty="0"/>
              <a:t>2</a:t>
            </a:r>
          </a:p>
          <a:p>
            <a:r>
              <a:rPr lang="en-US" altLang="zh-TW" sz="3200" dirty="0"/>
              <a:t>3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646981" y="1797306"/>
            <a:ext cx="992037" cy="5386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518913" y="1551085"/>
            <a:ext cx="612476" cy="149404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46981" y="2335915"/>
            <a:ext cx="992037" cy="459043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向下箭號 12"/>
          <p:cNvSpPr/>
          <p:nvPr/>
        </p:nvSpPr>
        <p:spPr>
          <a:xfrm rot="16200000">
            <a:off x="1993549" y="2338604"/>
            <a:ext cx="129396" cy="783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3131389" y="3783485"/>
            <a:ext cx="3608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y = 1*X1 + 2*X2 + 3*X3 </a:t>
            </a:r>
            <a:endParaRPr lang="zh-TW" altLang="en-US" sz="28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6541476" y="2528785"/>
            <a:ext cx="8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X1 = 1</a:t>
            </a:r>
          </a:p>
          <a:p>
            <a:r>
              <a:rPr lang="en-US" altLang="zh-TW" dirty="0"/>
              <a:t>X2 = 2</a:t>
            </a:r>
          </a:p>
          <a:p>
            <a:r>
              <a:rPr lang="en-US" altLang="zh-TW" dirty="0"/>
              <a:t>X3 = 3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 flipH="1">
            <a:off x="5265336" y="3245618"/>
            <a:ext cx="1276140" cy="5378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221604" y="4638075"/>
            <a:ext cx="874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X1 = 4</a:t>
            </a:r>
          </a:p>
          <a:p>
            <a:r>
              <a:rPr lang="en-US" altLang="zh-TW" dirty="0"/>
              <a:t>X2 = 5</a:t>
            </a:r>
          </a:p>
          <a:p>
            <a:r>
              <a:rPr lang="en-US" altLang="zh-TW" dirty="0"/>
              <a:t>X3 = 6</a:t>
            </a:r>
            <a:endParaRPr lang="zh-TW" altLang="en-US" dirty="0"/>
          </a:p>
        </p:txBody>
      </p:sp>
      <p:cxnSp>
        <p:nvCxnSpPr>
          <p:cNvPr id="21" name="直線單箭頭接點 20"/>
          <p:cNvCxnSpPr>
            <a:stCxn id="19" idx="1"/>
          </p:cNvCxnSpPr>
          <p:nvPr/>
        </p:nvCxnSpPr>
        <p:spPr>
          <a:xfrm flipH="1" flipV="1">
            <a:off x="5174901" y="4321352"/>
            <a:ext cx="1046703" cy="778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/>
          <p:cNvCxnSpPr>
            <a:stCxn id="15" idx="1"/>
            <a:endCxn id="7" idx="3"/>
          </p:cNvCxnSpPr>
          <p:nvPr/>
        </p:nvCxnSpPr>
        <p:spPr>
          <a:xfrm flipH="1" flipV="1">
            <a:off x="1639018" y="2066611"/>
            <a:ext cx="4902458" cy="923839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19" idx="1"/>
          </p:cNvCxnSpPr>
          <p:nvPr/>
        </p:nvCxnSpPr>
        <p:spPr>
          <a:xfrm flipH="1" flipV="1">
            <a:off x="1518249" y="2794957"/>
            <a:ext cx="4703355" cy="230478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3647552" y="3783485"/>
            <a:ext cx="271305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橢圓 21"/>
          <p:cNvSpPr/>
          <p:nvPr/>
        </p:nvSpPr>
        <p:spPr>
          <a:xfrm>
            <a:off x="4744497" y="3825357"/>
            <a:ext cx="271305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/>
          <p:cNvSpPr/>
          <p:nvPr/>
        </p:nvSpPr>
        <p:spPr>
          <a:xfrm>
            <a:off x="5811298" y="3806941"/>
            <a:ext cx="271305" cy="5232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/>
          <p:cNvCxnSpPr>
            <a:stCxn id="14" idx="0"/>
          </p:cNvCxnSpPr>
          <p:nvPr/>
        </p:nvCxnSpPr>
        <p:spPr>
          <a:xfrm flipH="1" flipV="1">
            <a:off x="3235569" y="3120745"/>
            <a:ext cx="1700257" cy="6627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20" idx="0"/>
            <a:endCxn id="6" idx="2"/>
          </p:cNvCxnSpPr>
          <p:nvPr/>
        </p:nvCxnSpPr>
        <p:spPr>
          <a:xfrm flipH="1" flipV="1">
            <a:off x="2980426" y="3120745"/>
            <a:ext cx="802779" cy="66274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23" idx="0"/>
          </p:cNvCxnSpPr>
          <p:nvPr/>
        </p:nvCxnSpPr>
        <p:spPr>
          <a:xfrm flipH="1" flipV="1">
            <a:off x="3131390" y="2990451"/>
            <a:ext cx="2815561" cy="81649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420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weighted-sum used in neural network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371600" y="1906438"/>
            <a:ext cx="8635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Assume we have a simple linear function:</a:t>
            </a:r>
          </a:p>
          <a:p>
            <a:endParaRPr lang="en-US" altLang="zh-TW" dirty="0"/>
          </a:p>
          <a:p>
            <a:r>
              <a:rPr lang="en-US" altLang="zh-TW" dirty="0"/>
              <a:t>                                 F(x) = 2.5 X</a:t>
            </a:r>
            <a:r>
              <a:rPr lang="en-US" altLang="zh-TW" sz="1100" dirty="0"/>
              <a:t>1</a:t>
            </a:r>
            <a:r>
              <a:rPr lang="en-US" altLang="zh-TW" dirty="0"/>
              <a:t> + 1.4 X</a:t>
            </a:r>
            <a:r>
              <a:rPr lang="en-US" altLang="zh-TW" sz="1100" dirty="0"/>
              <a:t>2</a:t>
            </a:r>
            <a:r>
              <a:rPr lang="en-US" altLang="zh-TW" dirty="0"/>
              <a:t> + 0.2 X</a:t>
            </a:r>
            <a:r>
              <a:rPr lang="en-US" altLang="zh-TW" sz="1100" dirty="0"/>
              <a:t>3</a:t>
            </a:r>
            <a:r>
              <a:rPr lang="en-US" altLang="zh-TW" dirty="0"/>
              <a:t> + 0.2 X</a:t>
            </a:r>
            <a:r>
              <a:rPr lang="en-US" altLang="zh-TW" sz="1100" dirty="0"/>
              <a:t>4 </a:t>
            </a:r>
            <a:r>
              <a:rPr lang="en-US" altLang="zh-TW" dirty="0"/>
              <a:t>+ 4.5 X</a:t>
            </a:r>
            <a:r>
              <a:rPr lang="en-US" altLang="zh-TW" sz="1100" dirty="0"/>
              <a:t>5</a:t>
            </a:r>
            <a:endParaRPr lang="zh-TW" altLang="en-US" sz="1100" dirty="0"/>
          </a:p>
        </p:txBody>
      </p:sp>
      <p:grpSp>
        <p:nvGrpSpPr>
          <p:cNvPr id="82" name="群組 81"/>
          <p:cNvGrpSpPr/>
          <p:nvPr/>
        </p:nvGrpSpPr>
        <p:grpSpPr>
          <a:xfrm>
            <a:off x="7244431" y="3637565"/>
            <a:ext cx="4109369" cy="2475604"/>
            <a:chOff x="6471000" y="3731518"/>
            <a:chExt cx="4109369" cy="2475604"/>
          </a:xfrm>
        </p:grpSpPr>
        <p:sp>
          <p:nvSpPr>
            <p:cNvPr id="4" name="橢圓 3"/>
            <p:cNvSpPr/>
            <p:nvPr/>
          </p:nvSpPr>
          <p:spPr>
            <a:xfrm>
              <a:off x="6481826" y="3813305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5" name="橢圓 4"/>
            <p:cNvSpPr/>
            <p:nvPr/>
          </p:nvSpPr>
          <p:spPr>
            <a:xfrm>
              <a:off x="6489789" y="4809107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6" name="橢圓 5"/>
            <p:cNvSpPr/>
            <p:nvPr/>
          </p:nvSpPr>
          <p:spPr>
            <a:xfrm>
              <a:off x="6471000" y="5984242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7" name="橢圓 6"/>
            <p:cNvSpPr/>
            <p:nvPr/>
          </p:nvSpPr>
          <p:spPr>
            <a:xfrm>
              <a:off x="8603500" y="3731518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8" name="橢圓 7"/>
            <p:cNvSpPr/>
            <p:nvPr/>
          </p:nvSpPr>
          <p:spPr>
            <a:xfrm>
              <a:off x="8603500" y="4254668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9" name="橢圓 8"/>
            <p:cNvSpPr/>
            <p:nvPr/>
          </p:nvSpPr>
          <p:spPr>
            <a:xfrm>
              <a:off x="8611463" y="4884725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0" name="橢圓 9"/>
            <p:cNvSpPr/>
            <p:nvPr/>
          </p:nvSpPr>
          <p:spPr>
            <a:xfrm>
              <a:off x="8633115" y="5508114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1" name="橢圓 10"/>
            <p:cNvSpPr/>
            <p:nvPr/>
          </p:nvSpPr>
          <p:spPr>
            <a:xfrm>
              <a:off x="8633115" y="5987314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12" name="橢圓 11"/>
            <p:cNvSpPr/>
            <p:nvPr/>
          </p:nvSpPr>
          <p:spPr>
            <a:xfrm>
              <a:off x="9674381" y="4190174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13" name="直線接點 12"/>
            <p:cNvCxnSpPr>
              <a:stCxn id="4" idx="6"/>
              <a:endCxn id="7" idx="2"/>
            </p:cNvCxnSpPr>
            <p:nvPr/>
          </p:nvCxnSpPr>
          <p:spPr>
            <a:xfrm flipV="1">
              <a:off x="6684049" y="3841422"/>
              <a:ext cx="1919451" cy="817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>
              <a:stCxn id="4" idx="6"/>
              <a:endCxn id="8" idx="2"/>
            </p:cNvCxnSpPr>
            <p:nvPr/>
          </p:nvCxnSpPr>
          <p:spPr>
            <a:xfrm>
              <a:off x="6684049" y="3923209"/>
              <a:ext cx="1919451" cy="4413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>
              <a:stCxn id="4" idx="6"/>
              <a:endCxn id="9" idx="2"/>
            </p:cNvCxnSpPr>
            <p:nvPr/>
          </p:nvCxnSpPr>
          <p:spPr>
            <a:xfrm>
              <a:off x="6684049" y="3923209"/>
              <a:ext cx="1927414" cy="10714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>
              <a:stCxn id="4" idx="6"/>
              <a:endCxn id="10" idx="2"/>
            </p:cNvCxnSpPr>
            <p:nvPr/>
          </p:nvCxnSpPr>
          <p:spPr>
            <a:xfrm>
              <a:off x="6684049" y="3923209"/>
              <a:ext cx="1949066" cy="16948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>
              <a:stCxn id="4" idx="6"/>
              <a:endCxn id="11" idx="2"/>
            </p:cNvCxnSpPr>
            <p:nvPr/>
          </p:nvCxnSpPr>
          <p:spPr>
            <a:xfrm>
              <a:off x="6684049" y="3923209"/>
              <a:ext cx="1949066" cy="21740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>
              <a:stCxn id="5" idx="6"/>
              <a:endCxn id="7" idx="2"/>
            </p:cNvCxnSpPr>
            <p:nvPr/>
          </p:nvCxnSpPr>
          <p:spPr>
            <a:xfrm flipV="1">
              <a:off x="6692012" y="3841422"/>
              <a:ext cx="1911488" cy="10775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>
              <a:stCxn id="5" idx="6"/>
              <a:endCxn id="8" idx="2"/>
            </p:cNvCxnSpPr>
            <p:nvPr/>
          </p:nvCxnSpPr>
          <p:spPr>
            <a:xfrm flipV="1">
              <a:off x="6692012" y="4364572"/>
              <a:ext cx="1911488" cy="55443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/>
            <p:cNvCxnSpPr>
              <a:stCxn id="5" idx="6"/>
              <a:endCxn id="9" idx="2"/>
            </p:cNvCxnSpPr>
            <p:nvPr/>
          </p:nvCxnSpPr>
          <p:spPr>
            <a:xfrm>
              <a:off x="6692012" y="4919011"/>
              <a:ext cx="1919451" cy="75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/>
            <p:cNvCxnSpPr>
              <a:stCxn id="6" idx="6"/>
              <a:endCxn id="8" idx="2"/>
            </p:cNvCxnSpPr>
            <p:nvPr/>
          </p:nvCxnSpPr>
          <p:spPr>
            <a:xfrm flipV="1">
              <a:off x="6673223" y="4364572"/>
              <a:ext cx="1930277" cy="172957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>
              <a:stCxn id="5" idx="6"/>
              <a:endCxn id="10" idx="2"/>
            </p:cNvCxnSpPr>
            <p:nvPr/>
          </p:nvCxnSpPr>
          <p:spPr>
            <a:xfrm>
              <a:off x="6692012" y="4919011"/>
              <a:ext cx="1941103" cy="6990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>
              <a:stCxn id="5" idx="6"/>
              <a:endCxn id="11" idx="2"/>
            </p:cNvCxnSpPr>
            <p:nvPr/>
          </p:nvCxnSpPr>
          <p:spPr>
            <a:xfrm>
              <a:off x="6692012" y="4919011"/>
              <a:ext cx="1941103" cy="11782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>
              <a:stCxn id="6" idx="6"/>
              <a:endCxn id="6" idx="6"/>
            </p:cNvCxnSpPr>
            <p:nvPr/>
          </p:nvCxnSpPr>
          <p:spPr>
            <a:xfrm>
              <a:off x="6673223" y="6094146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/>
            <p:cNvCxnSpPr>
              <a:stCxn id="6" idx="6"/>
              <a:endCxn id="7" idx="2"/>
            </p:cNvCxnSpPr>
            <p:nvPr/>
          </p:nvCxnSpPr>
          <p:spPr>
            <a:xfrm flipV="1">
              <a:off x="6673223" y="3841422"/>
              <a:ext cx="1930277" cy="22527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>
              <a:stCxn id="6" idx="6"/>
              <a:endCxn id="9" idx="2"/>
            </p:cNvCxnSpPr>
            <p:nvPr/>
          </p:nvCxnSpPr>
          <p:spPr>
            <a:xfrm flipV="1">
              <a:off x="6673223" y="4994629"/>
              <a:ext cx="1938240" cy="10995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/>
            <p:cNvCxnSpPr>
              <a:stCxn id="6" idx="6"/>
              <a:endCxn id="10" idx="2"/>
            </p:cNvCxnSpPr>
            <p:nvPr/>
          </p:nvCxnSpPr>
          <p:spPr>
            <a:xfrm flipV="1">
              <a:off x="6673223" y="5618018"/>
              <a:ext cx="1959892" cy="47612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>
              <a:stCxn id="6" idx="6"/>
              <a:endCxn id="11" idx="2"/>
            </p:cNvCxnSpPr>
            <p:nvPr/>
          </p:nvCxnSpPr>
          <p:spPr>
            <a:xfrm>
              <a:off x="6673223" y="6094146"/>
              <a:ext cx="1959892" cy="30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>
              <a:stCxn id="7" idx="6"/>
              <a:endCxn id="12" idx="2"/>
            </p:cNvCxnSpPr>
            <p:nvPr/>
          </p:nvCxnSpPr>
          <p:spPr>
            <a:xfrm>
              <a:off x="8805723" y="3841422"/>
              <a:ext cx="868658" cy="4586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/>
            <p:cNvCxnSpPr>
              <a:stCxn id="8" idx="6"/>
              <a:endCxn id="12" idx="2"/>
            </p:cNvCxnSpPr>
            <p:nvPr/>
          </p:nvCxnSpPr>
          <p:spPr>
            <a:xfrm flipV="1">
              <a:off x="8805723" y="4300078"/>
              <a:ext cx="868658" cy="644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/>
            <p:cNvCxnSpPr>
              <a:stCxn id="9" idx="6"/>
              <a:endCxn id="12" idx="2"/>
            </p:cNvCxnSpPr>
            <p:nvPr/>
          </p:nvCxnSpPr>
          <p:spPr>
            <a:xfrm flipV="1">
              <a:off x="8813686" y="4300078"/>
              <a:ext cx="860695" cy="694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>
              <a:stCxn id="10" idx="6"/>
              <a:endCxn id="12" idx="2"/>
            </p:cNvCxnSpPr>
            <p:nvPr/>
          </p:nvCxnSpPr>
          <p:spPr>
            <a:xfrm flipV="1">
              <a:off x="8835338" y="4300078"/>
              <a:ext cx="839043" cy="13179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/>
            <p:cNvCxnSpPr>
              <a:stCxn id="12" idx="2"/>
              <a:endCxn id="11" idx="6"/>
            </p:cNvCxnSpPr>
            <p:nvPr/>
          </p:nvCxnSpPr>
          <p:spPr>
            <a:xfrm flipH="1">
              <a:off x="8835338" y="4300078"/>
              <a:ext cx="839043" cy="17971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橢圓 33"/>
            <p:cNvSpPr/>
            <p:nvPr/>
          </p:nvSpPr>
          <p:spPr>
            <a:xfrm>
              <a:off x="9691009" y="5453162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35" name="直線接點 34"/>
            <p:cNvCxnSpPr>
              <a:stCxn id="7" idx="6"/>
              <a:endCxn id="34" idx="2"/>
            </p:cNvCxnSpPr>
            <p:nvPr/>
          </p:nvCxnSpPr>
          <p:spPr>
            <a:xfrm>
              <a:off x="8805723" y="3841422"/>
              <a:ext cx="885286" cy="17216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>
              <a:stCxn id="8" idx="6"/>
              <a:endCxn id="34" idx="2"/>
            </p:cNvCxnSpPr>
            <p:nvPr/>
          </p:nvCxnSpPr>
          <p:spPr>
            <a:xfrm>
              <a:off x="8805723" y="4364572"/>
              <a:ext cx="885286" cy="11984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>
              <a:stCxn id="9" idx="6"/>
              <a:endCxn id="34" idx="2"/>
            </p:cNvCxnSpPr>
            <p:nvPr/>
          </p:nvCxnSpPr>
          <p:spPr>
            <a:xfrm>
              <a:off x="8813686" y="4994629"/>
              <a:ext cx="877323" cy="5684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>
              <a:stCxn id="10" idx="6"/>
              <a:endCxn id="34" idx="2"/>
            </p:cNvCxnSpPr>
            <p:nvPr/>
          </p:nvCxnSpPr>
          <p:spPr>
            <a:xfrm flipV="1">
              <a:off x="8835338" y="5563066"/>
              <a:ext cx="855671" cy="549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>
              <a:stCxn id="34" idx="2"/>
              <a:endCxn id="11" idx="6"/>
            </p:cNvCxnSpPr>
            <p:nvPr/>
          </p:nvCxnSpPr>
          <p:spPr>
            <a:xfrm flipH="1">
              <a:off x="8835338" y="5563066"/>
              <a:ext cx="855671" cy="534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橢圓 39"/>
            <p:cNvSpPr/>
            <p:nvPr/>
          </p:nvSpPr>
          <p:spPr>
            <a:xfrm>
              <a:off x="10378146" y="4740677"/>
              <a:ext cx="202223" cy="2198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cxnSp>
          <p:nvCxnSpPr>
            <p:cNvPr id="41" name="直線接點 40"/>
            <p:cNvCxnSpPr>
              <a:stCxn id="12" idx="5"/>
              <a:endCxn id="40" idx="2"/>
            </p:cNvCxnSpPr>
            <p:nvPr/>
          </p:nvCxnSpPr>
          <p:spPr>
            <a:xfrm>
              <a:off x="9846989" y="4377792"/>
              <a:ext cx="531157" cy="4727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/>
            <p:cNvCxnSpPr>
              <a:stCxn id="34" idx="6"/>
              <a:endCxn id="40" idx="2"/>
            </p:cNvCxnSpPr>
            <p:nvPr/>
          </p:nvCxnSpPr>
          <p:spPr>
            <a:xfrm flipV="1">
              <a:off x="9893232" y="4850581"/>
              <a:ext cx="484914" cy="7124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橢圓 45"/>
          <p:cNvSpPr/>
          <p:nvPr/>
        </p:nvSpPr>
        <p:spPr>
          <a:xfrm>
            <a:off x="3291051" y="3662507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 dirty="0"/>
          </a:p>
        </p:txBody>
      </p:sp>
      <p:sp>
        <p:nvSpPr>
          <p:cNvPr id="47" name="橢圓 46"/>
          <p:cNvSpPr/>
          <p:nvPr/>
        </p:nvSpPr>
        <p:spPr>
          <a:xfrm>
            <a:off x="3291051" y="4185657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8" name="橢圓 47"/>
          <p:cNvSpPr/>
          <p:nvPr/>
        </p:nvSpPr>
        <p:spPr>
          <a:xfrm>
            <a:off x="3299014" y="4815714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49" name="橢圓 48"/>
          <p:cNvSpPr/>
          <p:nvPr/>
        </p:nvSpPr>
        <p:spPr>
          <a:xfrm>
            <a:off x="3320666" y="5439103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0" name="橢圓 49"/>
          <p:cNvSpPr/>
          <p:nvPr/>
        </p:nvSpPr>
        <p:spPr>
          <a:xfrm>
            <a:off x="3320666" y="5918303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51" name="橢圓 50"/>
          <p:cNvSpPr/>
          <p:nvPr/>
        </p:nvSpPr>
        <p:spPr>
          <a:xfrm>
            <a:off x="4361932" y="4121163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8" name="直線接點 67"/>
          <p:cNvCxnSpPr>
            <a:stCxn id="46" idx="6"/>
            <a:endCxn id="51" idx="2"/>
          </p:cNvCxnSpPr>
          <p:nvPr/>
        </p:nvCxnSpPr>
        <p:spPr>
          <a:xfrm>
            <a:off x="3493274" y="3772411"/>
            <a:ext cx="868658" cy="458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/>
          <p:cNvCxnSpPr>
            <a:stCxn id="47" idx="6"/>
            <a:endCxn id="51" idx="2"/>
          </p:cNvCxnSpPr>
          <p:nvPr/>
        </p:nvCxnSpPr>
        <p:spPr>
          <a:xfrm flipV="1">
            <a:off x="3493274" y="4231067"/>
            <a:ext cx="868658" cy="644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48" idx="6"/>
            <a:endCxn id="51" idx="2"/>
          </p:cNvCxnSpPr>
          <p:nvPr/>
        </p:nvCxnSpPr>
        <p:spPr>
          <a:xfrm flipV="1">
            <a:off x="3501237" y="4231067"/>
            <a:ext cx="860695" cy="6945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stCxn id="49" idx="6"/>
            <a:endCxn id="51" idx="2"/>
          </p:cNvCxnSpPr>
          <p:nvPr/>
        </p:nvCxnSpPr>
        <p:spPr>
          <a:xfrm flipV="1">
            <a:off x="3522889" y="4231067"/>
            <a:ext cx="839043" cy="13179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/>
          <p:cNvCxnSpPr>
            <a:stCxn id="51" idx="2"/>
            <a:endCxn id="50" idx="6"/>
          </p:cNvCxnSpPr>
          <p:nvPr/>
        </p:nvCxnSpPr>
        <p:spPr>
          <a:xfrm flipH="1">
            <a:off x="3522889" y="4231067"/>
            <a:ext cx="839043" cy="17971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橢圓 72"/>
          <p:cNvSpPr/>
          <p:nvPr/>
        </p:nvSpPr>
        <p:spPr>
          <a:xfrm>
            <a:off x="4378560" y="5384151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74" name="直線接點 73"/>
          <p:cNvCxnSpPr>
            <a:stCxn id="46" idx="6"/>
            <a:endCxn id="73" idx="2"/>
          </p:cNvCxnSpPr>
          <p:nvPr/>
        </p:nvCxnSpPr>
        <p:spPr>
          <a:xfrm>
            <a:off x="3493274" y="3772411"/>
            <a:ext cx="885286" cy="172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/>
          <p:cNvCxnSpPr>
            <a:stCxn id="47" idx="6"/>
            <a:endCxn id="73" idx="2"/>
          </p:cNvCxnSpPr>
          <p:nvPr/>
        </p:nvCxnSpPr>
        <p:spPr>
          <a:xfrm>
            <a:off x="3493274" y="4295561"/>
            <a:ext cx="885286" cy="119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/>
          <p:cNvCxnSpPr>
            <a:stCxn id="48" idx="6"/>
            <a:endCxn id="73" idx="2"/>
          </p:cNvCxnSpPr>
          <p:nvPr/>
        </p:nvCxnSpPr>
        <p:spPr>
          <a:xfrm>
            <a:off x="3501237" y="4925618"/>
            <a:ext cx="877323" cy="56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/>
          <p:cNvCxnSpPr>
            <a:stCxn id="49" idx="6"/>
            <a:endCxn id="73" idx="2"/>
          </p:cNvCxnSpPr>
          <p:nvPr/>
        </p:nvCxnSpPr>
        <p:spPr>
          <a:xfrm flipV="1">
            <a:off x="3522889" y="5494055"/>
            <a:ext cx="855671" cy="5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/>
          <p:cNvCxnSpPr>
            <a:stCxn id="73" idx="2"/>
            <a:endCxn id="50" idx="6"/>
          </p:cNvCxnSpPr>
          <p:nvPr/>
        </p:nvCxnSpPr>
        <p:spPr>
          <a:xfrm flipH="1">
            <a:off x="3522889" y="5494055"/>
            <a:ext cx="855671" cy="534152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橢圓 78"/>
          <p:cNvSpPr/>
          <p:nvPr/>
        </p:nvSpPr>
        <p:spPr>
          <a:xfrm>
            <a:off x="5065697" y="4671666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80" name="直線接點 79"/>
          <p:cNvCxnSpPr>
            <a:stCxn id="51" idx="5"/>
            <a:endCxn id="79" idx="2"/>
          </p:cNvCxnSpPr>
          <p:nvPr/>
        </p:nvCxnSpPr>
        <p:spPr>
          <a:xfrm>
            <a:off x="4534540" y="4308781"/>
            <a:ext cx="531157" cy="47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73" idx="6"/>
            <a:endCxn id="79" idx="2"/>
          </p:cNvCxnSpPr>
          <p:nvPr/>
        </p:nvCxnSpPr>
        <p:spPr>
          <a:xfrm flipV="1">
            <a:off x="4580783" y="4781570"/>
            <a:ext cx="484914" cy="712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3117331" y="2872357"/>
            <a:ext cx="3778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f(x) = 25 X</a:t>
            </a:r>
            <a:r>
              <a:rPr lang="en-US" altLang="zh-TW" sz="1100" dirty="0"/>
              <a:t>1</a:t>
            </a:r>
            <a:r>
              <a:rPr lang="en-US" altLang="zh-TW" dirty="0"/>
              <a:t> + 14 X</a:t>
            </a:r>
            <a:r>
              <a:rPr lang="en-US" altLang="zh-TW" sz="1100" dirty="0"/>
              <a:t>2</a:t>
            </a:r>
            <a:r>
              <a:rPr lang="en-US" altLang="zh-TW" dirty="0"/>
              <a:t> + 2 X</a:t>
            </a:r>
            <a:r>
              <a:rPr lang="en-US" altLang="zh-TW" sz="1100" dirty="0"/>
              <a:t>3</a:t>
            </a:r>
            <a:r>
              <a:rPr lang="en-US" altLang="zh-TW" dirty="0"/>
              <a:t> + 2 X</a:t>
            </a:r>
            <a:r>
              <a:rPr lang="en-US" altLang="zh-TW" sz="1100" dirty="0"/>
              <a:t>4 </a:t>
            </a:r>
            <a:r>
              <a:rPr lang="en-US" altLang="zh-TW" dirty="0"/>
              <a:t>+ 45 X</a:t>
            </a:r>
            <a:r>
              <a:rPr lang="en-US" altLang="zh-TW" sz="1100" dirty="0"/>
              <a:t>5</a:t>
            </a:r>
            <a:endParaRPr lang="zh-TW" altLang="en-US" sz="1100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889989" y="3607465"/>
            <a:ext cx="5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x1</a:t>
            </a:r>
            <a:endParaRPr lang="zh-TW" altLang="en-US" dirty="0"/>
          </a:p>
        </p:txBody>
      </p:sp>
      <p:sp>
        <p:nvSpPr>
          <p:cNvPr id="85" name="文字方塊 84"/>
          <p:cNvSpPr txBox="1"/>
          <p:nvPr/>
        </p:nvSpPr>
        <p:spPr>
          <a:xfrm>
            <a:off x="2904035" y="4118467"/>
            <a:ext cx="5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x2</a:t>
            </a:r>
            <a:endParaRPr lang="zh-TW" altLang="en-US" dirty="0"/>
          </a:p>
        </p:txBody>
      </p:sp>
      <p:sp>
        <p:nvSpPr>
          <p:cNvPr id="86" name="文字方塊 85"/>
          <p:cNvSpPr txBox="1"/>
          <p:nvPr/>
        </p:nvSpPr>
        <p:spPr>
          <a:xfrm>
            <a:off x="2904034" y="4735907"/>
            <a:ext cx="5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x3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2928822" y="5339399"/>
            <a:ext cx="5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x4</a:t>
            </a:r>
            <a:endParaRPr lang="zh-TW" altLang="en-US" dirty="0"/>
          </a:p>
        </p:txBody>
      </p:sp>
      <p:sp>
        <p:nvSpPr>
          <p:cNvPr id="88" name="文字方塊 87"/>
          <p:cNvSpPr txBox="1"/>
          <p:nvPr/>
        </p:nvSpPr>
        <p:spPr>
          <a:xfrm>
            <a:off x="2889989" y="5864349"/>
            <a:ext cx="534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x5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2124C3DC-0C96-4356-B239-CF545AFD3113}"/>
              </a:ext>
            </a:extLst>
          </p:cNvPr>
          <p:cNvSpPr txBox="1"/>
          <p:nvPr/>
        </p:nvSpPr>
        <p:spPr>
          <a:xfrm>
            <a:off x="4302130" y="6117444"/>
            <a:ext cx="265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0mutmul_sample.py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5270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Another words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133060" y="1938130"/>
            <a:ext cx="9501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Use MNIST as example.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Make a MLP network and optimize it using gradient decent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300" y="3946357"/>
            <a:ext cx="3892837" cy="255341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884" y="809871"/>
            <a:ext cx="3627434" cy="298120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7084498" y="4041905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7" name="橢圓 6"/>
          <p:cNvSpPr/>
          <p:nvPr/>
        </p:nvSpPr>
        <p:spPr>
          <a:xfrm>
            <a:off x="7092461" y="5037707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8" name="橢圓 7"/>
          <p:cNvSpPr/>
          <p:nvPr/>
        </p:nvSpPr>
        <p:spPr>
          <a:xfrm>
            <a:off x="7073672" y="6212842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9" name="橢圓 8"/>
          <p:cNvSpPr/>
          <p:nvPr/>
        </p:nvSpPr>
        <p:spPr>
          <a:xfrm>
            <a:off x="9206172" y="3960118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0" name="橢圓 9"/>
          <p:cNvSpPr/>
          <p:nvPr/>
        </p:nvSpPr>
        <p:spPr>
          <a:xfrm>
            <a:off x="9206172" y="4483268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橢圓 10"/>
          <p:cNvSpPr/>
          <p:nvPr/>
        </p:nvSpPr>
        <p:spPr>
          <a:xfrm>
            <a:off x="9214135" y="5113325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2" name="橢圓 11"/>
          <p:cNvSpPr/>
          <p:nvPr/>
        </p:nvSpPr>
        <p:spPr>
          <a:xfrm>
            <a:off x="9235787" y="5736714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3" name="橢圓 12"/>
          <p:cNvSpPr/>
          <p:nvPr/>
        </p:nvSpPr>
        <p:spPr>
          <a:xfrm>
            <a:off x="9235787" y="6215914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4" name="橢圓 13"/>
          <p:cNvSpPr/>
          <p:nvPr/>
        </p:nvSpPr>
        <p:spPr>
          <a:xfrm>
            <a:off x="10277053" y="4418774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15" name="直線接點 14"/>
          <p:cNvCxnSpPr>
            <a:stCxn id="6" idx="6"/>
            <a:endCxn id="9" idx="2"/>
          </p:cNvCxnSpPr>
          <p:nvPr/>
        </p:nvCxnSpPr>
        <p:spPr>
          <a:xfrm flipV="1">
            <a:off x="7286721" y="4070022"/>
            <a:ext cx="1919451" cy="81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6" idx="6"/>
            <a:endCxn id="10" idx="2"/>
          </p:cNvCxnSpPr>
          <p:nvPr/>
        </p:nvCxnSpPr>
        <p:spPr>
          <a:xfrm>
            <a:off x="7286721" y="4151809"/>
            <a:ext cx="1919451" cy="441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6" idx="6"/>
            <a:endCxn id="11" idx="2"/>
          </p:cNvCxnSpPr>
          <p:nvPr/>
        </p:nvCxnSpPr>
        <p:spPr>
          <a:xfrm>
            <a:off x="7286721" y="4151809"/>
            <a:ext cx="1927414" cy="1071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6" idx="6"/>
            <a:endCxn id="12" idx="2"/>
          </p:cNvCxnSpPr>
          <p:nvPr/>
        </p:nvCxnSpPr>
        <p:spPr>
          <a:xfrm>
            <a:off x="7286721" y="4151809"/>
            <a:ext cx="1949066" cy="1694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6" idx="6"/>
            <a:endCxn id="13" idx="2"/>
          </p:cNvCxnSpPr>
          <p:nvPr/>
        </p:nvCxnSpPr>
        <p:spPr>
          <a:xfrm>
            <a:off x="7286721" y="4151809"/>
            <a:ext cx="1949066" cy="2174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7" idx="6"/>
            <a:endCxn id="9" idx="2"/>
          </p:cNvCxnSpPr>
          <p:nvPr/>
        </p:nvCxnSpPr>
        <p:spPr>
          <a:xfrm flipV="1">
            <a:off x="7294684" y="4070022"/>
            <a:ext cx="1911488" cy="107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7" idx="6"/>
            <a:endCxn id="10" idx="2"/>
          </p:cNvCxnSpPr>
          <p:nvPr/>
        </p:nvCxnSpPr>
        <p:spPr>
          <a:xfrm flipV="1">
            <a:off x="7294684" y="4593172"/>
            <a:ext cx="1911488" cy="554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7" idx="6"/>
            <a:endCxn id="11" idx="2"/>
          </p:cNvCxnSpPr>
          <p:nvPr/>
        </p:nvCxnSpPr>
        <p:spPr>
          <a:xfrm>
            <a:off x="7294684" y="5147611"/>
            <a:ext cx="1919451" cy="7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8" idx="6"/>
            <a:endCxn id="10" idx="2"/>
          </p:cNvCxnSpPr>
          <p:nvPr/>
        </p:nvCxnSpPr>
        <p:spPr>
          <a:xfrm flipV="1">
            <a:off x="7275895" y="4593172"/>
            <a:ext cx="1930277" cy="1729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7" idx="6"/>
            <a:endCxn id="12" idx="2"/>
          </p:cNvCxnSpPr>
          <p:nvPr/>
        </p:nvCxnSpPr>
        <p:spPr>
          <a:xfrm>
            <a:off x="7294684" y="5147611"/>
            <a:ext cx="1941103" cy="69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7" idx="6"/>
            <a:endCxn id="13" idx="2"/>
          </p:cNvCxnSpPr>
          <p:nvPr/>
        </p:nvCxnSpPr>
        <p:spPr>
          <a:xfrm>
            <a:off x="7294684" y="5147611"/>
            <a:ext cx="1941103" cy="117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8" idx="6"/>
            <a:endCxn id="8" idx="6"/>
          </p:cNvCxnSpPr>
          <p:nvPr/>
        </p:nvCxnSpPr>
        <p:spPr>
          <a:xfrm>
            <a:off x="7275895" y="632274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8" idx="6"/>
            <a:endCxn id="9" idx="2"/>
          </p:cNvCxnSpPr>
          <p:nvPr/>
        </p:nvCxnSpPr>
        <p:spPr>
          <a:xfrm flipV="1">
            <a:off x="7275895" y="4070022"/>
            <a:ext cx="1930277" cy="225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8" idx="6"/>
            <a:endCxn id="11" idx="2"/>
          </p:cNvCxnSpPr>
          <p:nvPr/>
        </p:nvCxnSpPr>
        <p:spPr>
          <a:xfrm flipV="1">
            <a:off x="7275895" y="5223229"/>
            <a:ext cx="1938240" cy="109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8" idx="6"/>
            <a:endCxn id="12" idx="2"/>
          </p:cNvCxnSpPr>
          <p:nvPr/>
        </p:nvCxnSpPr>
        <p:spPr>
          <a:xfrm flipV="1">
            <a:off x="7275895" y="5846618"/>
            <a:ext cx="1959892" cy="47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8" idx="6"/>
            <a:endCxn id="13" idx="2"/>
          </p:cNvCxnSpPr>
          <p:nvPr/>
        </p:nvCxnSpPr>
        <p:spPr>
          <a:xfrm>
            <a:off x="7275895" y="6322746"/>
            <a:ext cx="1959892" cy="3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9" idx="6"/>
            <a:endCxn id="14" idx="2"/>
          </p:cNvCxnSpPr>
          <p:nvPr/>
        </p:nvCxnSpPr>
        <p:spPr>
          <a:xfrm>
            <a:off x="9408395" y="4070022"/>
            <a:ext cx="868658" cy="458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0" idx="6"/>
            <a:endCxn id="14" idx="2"/>
          </p:cNvCxnSpPr>
          <p:nvPr/>
        </p:nvCxnSpPr>
        <p:spPr>
          <a:xfrm flipV="1">
            <a:off x="9408395" y="4528678"/>
            <a:ext cx="868658" cy="6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1" idx="6"/>
            <a:endCxn id="14" idx="2"/>
          </p:cNvCxnSpPr>
          <p:nvPr/>
        </p:nvCxnSpPr>
        <p:spPr>
          <a:xfrm flipV="1">
            <a:off x="9416358" y="4528678"/>
            <a:ext cx="860695" cy="69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>
            <a:stCxn id="12" idx="6"/>
            <a:endCxn id="14" idx="2"/>
          </p:cNvCxnSpPr>
          <p:nvPr/>
        </p:nvCxnSpPr>
        <p:spPr>
          <a:xfrm flipV="1">
            <a:off x="9438010" y="4528678"/>
            <a:ext cx="839043" cy="1317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>
            <a:stCxn id="14" idx="2"/>
            <a:endCxn id="13" idx="6"/>
          </p:cNvCxnSpPr>
          <p:nvPr/>
        </p:nvCxnSpPr>
        <p:spPr>
          <a:xfrm flipH="1">
            <a:off x="9438010" y="4528678"/>
            <a:ext cx="839043" cy="1797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0293681" y="5681762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60" name="直線接點 59"/>
          <p:cNvCxnSpPr>
            <a:stCxn id="9" idx="6"/>
            <a:endCxn id="59" idx="2"/>
          </p:cNvCxnSpPr>
          <p:nvPr/>
        </p:nvCxnSpPr>
        <p:spPr>
          <a:xfrm>
            <a:off x="9408395" y="4070022"/>
            <a:ext cx="885286" cy="1721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10" idx="6"/>
            <a:endCxn id="59" idx="2"/>
          </p:cNvCxnSpPr>
          <p:nvPr/>
        </p:nvCxnSpPr>
        <p:spPr>
          <a:xfrm>
            <a:off x="9408395" y="4593172"/>
            <a:ext cx="885286" cy="119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stCxn id="11" idx="6"/>
            <a:endCxn id="59" idx="2"/>
          </p:cNvCxnSpPr>
          <p:nvPr/>
        </p:nvCxnSpPr>
        <p:spPr>
          <a:xfrm>
            <a:off x="9416358" y="5223229"/>
            <a:ext cx="877323" cy="56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/>
          <p:cNvCxnSpPr>
            <a:stCxn id="12" idx="6"/>
            <a:endCxn id="59" idx="2"/>
          </p:cNvCxnSpPr>
          <p:nvPr/>
        </p:nvCxnSpPr>
        <p:spPr>
          <a:xfrm flipV="1">
            <a:off x="9438010" y="5791666"/>
            <a:ext cx="855671" cy="5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59" idx="2"/>
            <a:endCxn id="13" idx="6"/>
          </p:cNvCxnSpPr>
          <p:nvPr/>
        </p:nvCxnSpPr>
        <p:spPr>
          <a:xfrm flipH="1">
            <a:off x="9438010" y="5791666"/>
            <a:ext cx="855671" cy="53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橢圓 94"/>
          <p:cNvSpPr/>
          <p:nvPr/>
        </p:nvSpPr>
        <p:spPr>
          <a:xfrm>
            <a:off x="10980818" y="4969277"/>
            <a:ext cx="202223" cy="219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cxnSp>
        <p:nvCxnSpPr>
          <p:cNvPr id="97" name="直線接點 96"/>
          <p:cNvCxnSpPr>
            <a:stCxn id="14" idx="5"/>
            <a:endCxn id="95" idx="2"/>
          </p:cNvCxnSpPr>
          <p:nvPr/>
        </p:nvCxnSpPr>
        <p:spPr>
          <a:xfrm>
            <a:off x="10449661" y="4606392"/>
            <a:ext cx="531157" cy="47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/>
          <p:cNvCxnSpPr>
            <a:stCxn id="59" idx="6"/>
            <a:endCxn id="95" idx="2"/>
          </p:cNvCxnSpPr>
          <p:nvPr/>
        </p:nvCxnSpPr>
        <p:spPr>
          <a:xfrm flipV="1">
            <a:off x="10495904" y="5079181"/>
            <a:ext cx="484914" cy="712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30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But… How to train it??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3217" y="6108100"/>
            <a:ext cx="110655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http://bimay.pixnet.net/blog/post/11410360-%E8%AA%AA%E8%A9%B1%E7%9A%84%E8%97%9D%E8%A1%93</a:t>
            </a:r>
          </a:p>
        </p:txBody>
      </p:sp>
      <p:pic>
        <p:nvPicPr>
          <p:cNvPr id="8194" name="Picture 2" descr="ãææ´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295" y="1253365"/>
            <a:ext cx="4767471" cy="47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653131" y="2246244"/>
            <a:ext cx="3816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I will try to explain it just use the essential math concept.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39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basic concept of </a:t>
            </a:r>
            <a:r>
              <a:rPr lang="en-US" altLang="zh-TW" dirty="0" err="1"/>
              <a:t>Tensorflow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Static computation graph </a:t>
            </a:r>
          </a:p>
          <a:p>
            <a:pPr lvl="1"/>
            <a:r>
              <a:rPr lang="en-US" altLang="zh-TW" dirty="0"/>
              <a:t>You need to define the whole graph before you run a complete process</a:t>
            </a:r>
          </a:p>
          <a:p>
            <a:pPr lvl="1"/>
            <a:r>
              <a:rPr lang="en-US" altLang="zh-TW" dirty="0"/>
              <a:t>The framework will deploy your job to the corresponding computing nodes</a:t>
            </a:r>
          </a:p>
          <a:p>
            <a:r>
              <a:rPr lang="en-US" altLang="zh-TW" dirty="0"/>
              <a:t>By the way</a:t>
            </a:r>
          </a:p>
          <a:p>
            <a:pPr lvl="1"/>
            <a:r>
              <a:rPr lang="en-US" altLang="zh-TW" dirty="0"/>
              <a:t>Dynamic computational graph</a:t>
            </a:r>
          </a:p>
          <a:p>
            <a:pPr lvl="2"/>
            <a:r>
              <a:rPr lang="en-US" altLang="zh-TW" dirty="0" err="1"/>
              <a:t>pyTorch</a:t>
            </a:r>
            <a:endParaRPr lang="en-US" altLang="zh-TW" dirty="0"/>
          </a:p>
          <a:p>
            <a:pPr lvl="2"/>
            <a:r>
              <a:rPr lang="en-US" altLang="zh-TW" dirty="0"/>
              <a:t>Eager execution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74231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4238" y="119319"/>
            <a:ext cx="10515600" cy="1325563"/>
          </a:xfrm>
        </p:spPr>
        <p:txBody>
          <a:bodyPr/>
          <a:lstStyle/>
          <a:p>
            <a:r>
              <a:rPr lang="en-US" altLang="zh-TW" dirty="0"/>
              <a:t>Process diagram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38047" y="1596720"/>
            <a:ext cx="2861187" cy="718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Import modules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138047" y="3070998"/>
            <a:ext cx="2861187" cy="2165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Draw your NN architecture</a:t>
            </a:r>
            <a:endParaRPr lang="zh-TW" altLang="en-US" dirty="0"/>
          </a:p>
        </p:txBody>
      </p:sp>
      <p:sp>
        <p:nvSpPr>
          <p:cNvPr id="5" name="向下箭號 4"/>
          <p:cNvSpPr/>
          <p:nvPr/>
        </p:nvSpPr>
        <p:spPr>
          <a:xfrm>
            <a:off x="3260780" y="2510281"/>
            <a:ext cx="595223" cy="3709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6349037" y="3070998"/>
            <a:ext cx="2861187" cy="2165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Start a </a:t>
            </a:r>
            <a:r>
              <a:rPr lang="en-US" altLang="zh-TW" dirty="0" err="1"/>
              <a:t>Tensorflow</a:t>
            </a:r>
            <a:r>
              <a:rPr lang="en-US" altLang="zh-TW" dirty="0"/>
              <a:t> session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49037" y="1596719"/>
            <a:ext cx="2861187" cy="718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Results</a:t>
            </a:r>
            <a:endParaRPr lang="zh-TW" altLang="en-US" dirty="0"/>
          </a:p>
        </p:txBody>
      </p:sp>
      <p:sp>
        <p:nvSpPr>
          <p:cNvPr id="8" name="向右箭號 7"/>
          <p:cNvSpPr/>
          <p:nvPr/>
        </p:nvSpPr>
        <p:spPr>
          <a:xfrm>
            <a:off x="5253482" y="4054409"/>
            <a:ext cx="854015" cy="474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7655939" y="2361908"/>
            <a:ext cx="448574" cy="577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626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Session is a “canvas”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586596" y="1768415"/>
            <a:ext cx="240677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tensorflow</a:t>
            </a:r>
            <a:r>
              <a:rPr lang="en-US" altLang="zh-TW" dirty="0"/>
              <a:t> as </a:t>
            </a:r>
            <a:r>
              <a:rPr lang="en-US" altLang="zh-TW" dirty="0" err="1"/>
              <a:t>tf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a = </a:t>
            </a:r>
            <a:r>
              <a:rPr lang="en-US" altLang="zh-TW" dirty="0" err="1"/>
              <a:t>tf.Variable</a:t>
            </a:r>
            <a:r>
              <a:rPr lang="en-US" altLang="zh-TW" dirty="0"/>
              <a:t>([1,2,3])</a:t>
            </a:r>
          </a:p>
          <a:p>
            <a:r>
              <a:rPr lang="en-US" altLang="zh-TW" dirty="0"/>
              <a:t>b = </a:t>
            </a:r>
            <a:r>
              <a:rPr lang="en-US" altLang="zh-TW" dirty="0" err="1"/>
              <a:t>tf.Variable</a:t>
            </a:r>
            <a:r>
              <a:rPr lang="en-US" altLang="zh-TW" dirty="0"/>
              <a:t>([4,5,6])</a:t>
            </a:r>
          </a:p>
          <a:p>
            <a:r>
              <a:rPr lang="en-US" altLang="zh-TW" dirty="0"/>
              <a:t>c  = a + b</a:t>
            </a:r>
          </a:p>
        </p:txBody>
      </p:sp>
      <p:sp>
        <p:nvSpPr>
          <p:cNvPr id="9" name="矩形 8"/>
          <p:cNvSpPr/>
          <p:nvPr/>
        </p:nvSpPr>
        <p:spPr>
          <a:xfrm>
            <a:off x="3450566" y="2685026"/>
            <a:ext cx="1483743" cy="560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Tensorflow</a:t>
            </a:r>
            <a:endParaRPr lang="zh-TW" altLang="en-US" dirty="0"/>
          </a:p>
        </p:txBody>
      </p:sp>
      <p:sp>
        <p:nvSpPr>
          <p:cNvPr id="10" name="橢圓 9"/>
          <p:cNvSpPr/>
          <p:nvPr/>
        </p:nvSpPr>
        <p:spPr>
          <a:xfrm>
            <a:off x="5331125" y="1854679"/>
            <a:ext cx="388188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2794958" y="2415396"/>
            <a:ext cx="491706" cy="2847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4848045" y="2035835"/>
            <a:ext cx="405442" cy="500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/>
          <p:cNvSpPr/>
          <p:nvPr/>
        </p:nvSpPr>
        <p:spPr>
          <a:xfrm>
            <a:off x="5331125" y="2372353"/>
            <a:ext cx="388188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5331125" y="2917939"/>
            <a:ext cx="388188" cy="3278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</a:t>
            </a:r>
            <a:endParaRPr lang="zh-TW" altLang="en-US" dirty="0"/>
          </a:p>
        </p:txBody>
      </p:sp>
      <p:cxnSp>
        <p:nvCxnSpPr>
          <p:cNvPr id="18" name="直線單箭頭接點 17"/>
          <p:cNvCxnSpPr/>
          <p:nvPr/>
        </p:nvCxnSpPr>
        <p:spPr>
          <a:xfrm>
            <a:off x="2794958" y="2700157"/>
            <a:ext cx="569344" cy="217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 flipV="1">
            <a:off x="4994695" y="2607432"/>
            <a:ext cx="310552" cy="353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/>
          <p:nvPr/>
        </p:nvCxnSpPr>
        <p:spPr>
          <a:xfrm>
            <a:off x="1626079" y="3081841"/>
            <a:ext cx="1660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5020573" y="3081841"/>
            <a:ext cx="2329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5796951" y="1639714"/>
            <a:ext cx="240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They are just occupy in the python</a:t>
            </a:r>
            <a:endParaRPr lang="zh-TW" altLang="en-US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21898" y="4025936"/>
            <a:ext cx="2208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sess</a:t>
            </a:r>
            <a:r>
              <a:rPr lang="en-US" altLang="zh-TW" dirty="0"/>
              <a:t> = </a:t>
            </a:r>
            <a:r>
              <a:rPr lang="en-US" altLang="zh-TW" dirty="0" err="1"/>
              <a:t>tf.session</a:t>
            </a:r>
            <a:r>
              <a:rPr lang="en-US" altLang="zh-TW" dirty="0"/>
              <a:t>()</a:t>
            </a:r>
          </a:p>
          <a:p>
            <a:r>
              <a:rPr lang="en-US" altLang="zh-TW" dirty="0" err="1"/>
              <a:t>sess.run</a:t>
            </a:r>
            <a:r>
              <a:rPr lang="en-US" altLang="zh-TW" dirty="0"/>
              <a:t>(c)</a:t>
            </a:r>
          </a:p>
          <a:p>
            <a:r>
              <a:rPr lang="en-US" altLang="zh-TW" dirty="0" err="1"/>
              <a:t>sess.close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grpSp>
        <p:nvGrpSpPr>
          <p:cNvPr id="47" name="群組 46"/>
          <p:cNvGrpSpPr/>
          <p:nvPr/>
        </p:nvGrpSpPr>
        <p:grpSpPr>
          <a:xfrm>
            <a:off x="4641011" y="4025936"/>
            <a:ext cx="2156604" cy="2298920"/>
            <a:chOff x="4641011" y="4025936"/>
            <a:chExt cx="2156604" cy="2298920"/>
          </a:xfrm>
        </p:grpSpPr>
        <p:grpSp>
          <p:nvGrpSpPr>
            <p:cNvPr id="39" name="群組 38"/>
            <p:cNvGrpSpPr/>
            <p:nvPr/>
          </p:nvGrpSpPr>
          <p:grpSpPr>
            <a:xfrm>
              <a:off x="4641011" y="4025936"/>
              <a:ext cx="2156604" cy="2298920"/>
              <a:chOff x="5253487" y="3627427"/>
              <a:chExt cx="2156604" cy="2298920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5253487" y="3627427"/>
                <a:ext cx="2156604" cy="229892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8" name="文字方塊 37"/>
              <p:cNvSpPr txBox="1"/>
              <p:nvPr/>
            </p:nvSpPr>
            <p:spPr>
              <a:xfrm>
                <a:off x="5883216" y="3730989"/>
                <a:ext cx="11904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Session</a:t>
                </a:r>
                <a:endParaRPr lang="zh-TW" altLang="en-US" dirty="0"/>
              </a:p>
            </p:txBody>
          </p:sp>
        </p:grpSp>
        <p:sp>
          <p:nvSpPr>
            <p:cNvPr id="40" name="橢圓 39"/>
            <p:cNvSpPr/>
            <p:nvPr/>
          </p:nvSpPr>
          <p:spPr>
            <a:xfrm>
              <a:off x="5050766" y="4949266"/>
              <a:ext cx="392502" cy="330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a</a:t>
              </a:r>
              <a:endParaRPr lang="zh-TW" altLang="en-US" dirty="0"/>
            </a:p>
          </p:txBody>
        </p:sp>
        <p:sp>
          <p:nvSpPr>
            <p:cNvPr id="41" name="橢圓 40"/>
            <p:cNvSpPr/>
            <p:nvPr/>
          </p:nvSpPr>
          <p:spPr>
            <a:xfrm>
              <a:off x="5057236" y="5494509"/>
              <a:ext cx="392502" cy="330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42" name="橢圓 41"/>
            <p:cNvSpPr/>
            <p:nvPr/>
          </p:nvSpPr>
          <p:spPr>
            <a:xfrm>
              <a:off x="5731174" y="5184610"/>
              <a:ext cx="392502" cy="3301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c</a:t>
              </a:r>
              <a:endParaRPr lang="zh-TW" altLang="en-US" dirty="0"/>
            </a:p>
          </p:txBody>
        </p:sp>
        <p:cxnSp>
          <p:nvCxnSpPr>
            <p:cNvPr id="44" name="直線單箭頭接點 43"/>
            <p:cNvCxnSpPr>
              <a:stCxn id="40" idx="6"/>
            </p:cNvCxnSpPr>
            <p:nvPr/>
          </p:nvCxnSpPr>
          <p:spPr>
            <a:xfrm>
              <a:off x="5443268" y="5114316"/>
              <a:ext cx="276045" cy="1647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單箭頭接點 45"/>
            <p:cNvCxnSpPr>
              <a:stCxn id="41" idx="6"/>
              <a:endCxn id="42" idx="3"/>
            </p:cNvCxnSpPr>
            <p:nvPr/>
          </p:nvCxnSpPr>
          <p:spPr>
            <a:xfrm flipV="1">
              <a:off x="5449738" y="5466368"/>
              <a:ext cx="338917" cy="193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向下箭號 47"/>
          <p:cNvSpPr/>
          <p:nvPr/>
        </p:nvSpPr>
        <p:spPr>
          <a:xfrm>
            <a:off x="4848045" y="3510951"/>
            <a:ext cx="1768415" cy="396815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7252658" y="4314164"/>
            <a:ext cx="4295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Tip: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Once the Session announced, the architecture fixed.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Once the operators announced, it will live until you close Python (advance)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dirty="0"/>
              <a:t>Since the architecture is fixed, we usually use ‘ delivery pores’ for feeding the data.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332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5" grpId="0" animBg="1"/>
      <p:bldP spid="16" grpId="0" animBg="1"/>
      <p:bldP spid="35" grpId="0"/>
      <p:bldP spid="36" grpId="0"/>
      <p:bldP spid="48" grpId="0" animBg="1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basic operation in tensor calculating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1017917" y="2543466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add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017917" y="1506022"/>
            <a:ext cx="7875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 will compare the basic operator between python and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Since python did not have an exact ‘array’,  we use the “list” to instead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17916" y="3979543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multiply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051430" y="2620108"/>
            <a:ext cx="3244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How about “weighted sum” ?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591572" y="3034432"/>
            <a:ext cx="1147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tf.add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91571" y="4470509"/>
            <a:ext cx="17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tf.matmul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591571" y="5338771"/>
            <a:ext cx="172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tf</a:t>
            </a:r>
            <a:r>
              <a:rPr lang="en-US" altLang="zh-TW" dirty="0"/>
              <a:t> multiply(</a:t>
            </a:r>
            <a:r>
              <a:rPr lang="en-US" altLang="zh-TW" dirty="0" err="1"/>
              <a:t>x,y</a:t>
            </a:r>
            <a:r>
              <a:rPr lang="en-US" altLang="zh-TW" dirty="0"/>
              <a:t>)??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696196" y="3293250"/>
            <a:ext cx="3311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tf.reduce_sum</a:t>
            </a:r>
            <a:r>
              <a:rPr lang="en-US" altLang="zh-TW" dirty="0"/>
              <a:t>( </a:t>
            </a:r>
            <a:r>
              <a:rPr lang="en-US" altLang="zh-TW" dirty="0" err="1"/>
              <a:t>tf.matmul</a:t>
            </a:r>
            <a:r>
              <a:rPr lang="en-US" altLang="zh-TW" dirty="0"/>
              <a:t>(</a:t>
            </a:r>
            <a:r>
              <a:rPr lang="en-US" altLang="zh-TW" dirty="0" err="1"/>
              <a:t>x,y</a:t>
            </a:r>
            <a:r>
              <a:rPr lang="en-US" altLang="zh-TW" dirty="0"/>
              <a:t>) 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8498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Example 1.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838200" y="1440612"/>
            <a:ext cx="6546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Task : we use </a:t>
            </a:r>
            <a:r>
              <a:rPr lang="en-US" altLang="zh-TW" dirty="0" err="1"/>
              <a:t>Tensorflow</a:t>
            </a:r>
            <a:r>
              <a:rPr lang="en-US" altLang="zh-TW" dirty="0"/>
              <a:t> to complete some simple operation </a:t>
            </a:r>
          </a:p>
          <a:p>
            <a:pPr marL="342900" indent="-342900">
              <a:buAutoNum type="arabicPeriod"/>
            </a:pPr>
            <a:r>
              <a:rPr lang="en-US" altLang="zh-TW" dirty="0"/>
              <a:t>Add 2 tensors</a:t>
            </a:r>
          </a:p>
          <a:p>
            <a:pPr marL="342900" indent="-342900">
              <a:buAutoNum type="arabicPeriod"/>
            </a:pPr>
            <a:r>
              <a:rPr lang="en-US" altLang="zh-TW" dirty="0"/>
              <a:t>Multiply 2 tensors</a:t>
            </a:r>
          </a:p>
          <a:p>
            <a:pPr marL="342900" indent="-342900">
              <a:buAutoNum type="arabicPeriod"/>
            </a:pPr>
            <a:r>
              <a:rPr lang="en-US" altLang="zh-TW" dirty="0"/>
              <a:t>Division 2 tensors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049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5D8C4-4FAF-4590-BDA9-3E4C54858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Basic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2AC474C-28C6-42CA-AB50-E6ECE5D29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4801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tf.add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9102436" y="128241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601200" y="128241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079183" y="128241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0577947" y="128241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102436" y="2403837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9601200" y="2403837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079183" y="2403837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0577947" y="2403837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102436" y="376526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9601200" y="376526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079183" y="376526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0577947" y="3765262"/>
            <a:ext cx="498764" cy="4082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694718" y="1887974"/>
            <a:ext cx="810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+</a:t>
            </a:r>
            <a:endParaRPr lang="zh-TW" altLang="en-US" dirty="0"/>
          </a:p>
        </p:txBody>
      </p:sp>
      <p:sp>
        <p:nvSpPr>
          <p:cNvPr id="16" name="向下箭號 15"/>
          <p:cNvSpPr/>
          <p:nvPr/>
        </p:nvSpPr>
        <p:spPr>
          <a:xfrm>
            <a:off x="9850582" y="3104021"/>
            <a:ext cx="477983" cy="4212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54" y="1690688"/>
            <a:ext cx="7668745" cy="3710683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97527" y="2403837"/>
            <a:ext cx="2888673" cy="700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001981" y="3729400"/>
            <a:ext cx="5084619" cy="7001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4505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06E1129-CC01-4FE8-9B4E-5BF182E3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Try to make a model with </a:t>
            </a:r>
            <a:r>
              <a:rPr lang="en-US" altLang="zh-TW" dirty="0" err="1"/>
              <a:t>Tensorflow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5CC90AF-DF18-43E7-9A5D-9DBF26ED1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168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34921-29EB-4B06-89C6-FB7492B9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objective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64137AF-A25C-42D3-8487-45D35D00ECAB}"/>
              </a:ext>
            </a:extLst>
          </p:cNvPr>
          <p:cNvSpPr/>
          <p:nvPr/>
        </p:nvSpPr>
        <p:spPr>
          <a:xfrm>
            <a:off x="1534139" y="2532983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9CA46196-A960-4B9C-9FB3-BC3CDB6BB892}"/>
              </a:ext>
            </a:extLst>
          </p:cNvPr>
          <p:cNvSpPr/>
          <p:nvPr/>
        </p:nvSpPr>
        <p:spPr>
          <a:xfrm>
            <a:off x="1534139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1B6129F-E76E-4E01-9FFF-0097CEB235BB}"/>
              </a:ext>
            </a:extLst>
          </p:cNvPr>
          <p:cNvSpPr/>
          <p:nvPr/>
        </p:nvSpPr>
        <p:spPr>
          <a:xfrm>
            <a:off x="1534139" y="3719115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36E21C2E-1E87-4F45-86AA-3351659C5B2B}"/>
              </a:ext>
            </a:extLst>
          </p:cNvPr>
          <p:cNvSpPr/>
          <p:nvPr/>
        </p:nvSpPr>
        <p:spPr>
          <a:xfrm>
            <a:off x="3240013" y="1939916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518CB5A-6D15-40BB-AF4F-0B1C94C2B501}"/>
              </a:ext>
            </a:extLst>
          </p:cNvPr>
          <p:cNvSpPr/>
          <p:nvPr/>
        </p:nvSpPr>
        <p:spPr>
          <a:xfrm>
            <a:off x="3240013" y="2532983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E901F1-6164-4FCC-8B35-4A9ACDC67049}"/>
              </a:ext>
            </a:extLst>
          </p:cNvPr>
          <p:cNvSpPr/>
          <p:nvPr/>
        </p:nvSpPr>
        <p:spPr>
          <a:xfrm>
            <a:off x="3240013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55090F1-8181-4971-A2B7-B93B077B0F16}"/>
              </a:ext>
            </a:extLst>
          </p:cNvPr>
          <p:cNvSpPr/>
          <p:nvPr/>
        </p:nvSpPr>
        <p:spPr>
          <a:xfrm>
            <a:off x="3240013" y="3719115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194D408-1AD7-4D0A-9FC8-411501262D07}"/>
              </a:ext>
            </a:extLst>
          </p:cNvPr>
          <p:cNvSpPr/>
          <p:nvPr/>
        </p:nvSpPr>
        <p:spPr>
          <a:xfrm>
            <a:off x="3240013" y="4312181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62CDB3F7-A218-49FB-9D86-2715FA965CB8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1883509" y="2121070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395ABD4-4E23-4348-B1B6-57119BA45203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1883509" y="2714136"/>
            <a:ext cx="135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369FF73-D8D1-4EFB-9678-DEA2C62838F5}"/>
              </a:ext>
            </a:extLst>
          </p:cNvPr>
          <p:cNvCxnSpPr>
            <a:endCxn id="8" idx="2"/>
          </p:cNvCxnSpPr>
          <p:nvPr/>
        </p:nvCxnSpPr>
        <p:spPr>
          <a:xfrm>
            <a:off x="1883509" y="2714136"/>
            <a:ext cx="1356504" cy="593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9E9747B-CCD4-404F-BA98-22BA012972F0}"/>
              </a:ext>
            </a:extLst>
          </p:cNvPr>
          <p:cNvCxnSpPr>
            <a:stCxn id="3" idx="6"/>
            <a:endCxn id="9" idx="2"/>
          </p:cNvCxnSpPr>
          <p:nvPr/>
        </p:nvCxnSpPr>
        <p:spPr>
          <a:xfrm>
            <a:off x="1883509" y="2714137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F3F2963-2AD1-4B9F-8AF1-9BBFF8B5BCA9}"/>
              </a:ext>
            </a:extLst>
          </p:cNvPr>
          <p:cNvCxnSpPr>
            <a:stCxn id="3" idx="6"/>
            <a:endCxn id="10" idx="2"/>
          </p:cNvCxnSpPr>
          <p:nvPr/>
        </p:nvCxnSpPr>
        <p:spPr>
          <a:xfrm>
            <a:off x="1883509" y="2714137"/>
            <a:ext cx="1356504" cy="177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C84FB319-2396-46CE-8CDA-2EA2B3F4DF4C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1883509" y="2121071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2E7D48A0-3601-4C2B-A77B-21C03DB5DEE9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1883509" y="2714137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8A093682-1ECE-4AB3-9206-6D3A20BCC426}"/>
              </a:ext>
            </a:extLst>
          </p:cNvPr>
          <p:cNvCxnSpPr>
            <a:stCxn id="4" idx="6"/>
          </p:cNvCxnSpPr>
          <p:nvPr/>
        </p:nvCxnSpPr>
        <p:spPr>
          <a:xfrm flipV="1">
            <a:off x="1883509" y="3307203"/>
            <a:ext cx="135650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7EC339A-AF23-44AB-992A-CAD6EDE0C8DD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1883509" y="3307203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B732140-2BB3-48EC-97F7-1FCC8572B652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1883509" y="3307203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B38D3F5-58DE-46C5-85AE-7510364F166F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1883509" y="3900269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0173263-1888-4DD0-BF00-BB27AA2A1AC9}"/>
              </a:ext>
            </a:extLst>
          </p:cNvPr>
          <p:cNvCxnSpPr>
            <a:stCxn id="5" idx="6"/>
            <a:endCxn id="9" idx="2"/>
          </p:cNvCxnSpPr>
          <p:nvPr/>
        </p:nvCxnSpPr>
        <p:spPr>
          <a:xfrm>
            <a:off x="1883509" y="3900269"/>
            <a:ext cx="1356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96D60A45-E3E0-4C45-9D62-D90C45F9C5CE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1883509" y="3307203"/>
            <a:ext cx="1356504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043F5B8-1F02-41FD-8F6A-0538517BAE96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1883509" y="2714137"/>
            <a:ext cx="1356504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D8E98D4-99AF-416D-AEA1-B38536AAE8E0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1883509" y="2121071"/>
            <a:ext cx="1356504" cy="1779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橢圓 25">
            <a:extLst>
              <a:ext uri="{FF2B5EF4-FFF2-40B4-BE49-F238E27FC236}">
                <a16:creationId xmlns:a16="http://schemas.microsoft.com/office/drawing/2014/main" id="{76C2A501-73A3-4F8D-9F70-BD845F14A07E}"/>
              </a:ext>
            </a:extLst>
          </p:cNvPr>
          <p:cNvSpPr/>
          <p:nvPr/>
        </p:nvSpPr>
        <p:spPr>
          <a:xfrm>
            <a:off x="4596517" y="3126049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60D2E49-8A66-4E98-A945-348136A7CE39}"/>
              </a:ext>
            </a:extLst>
          </p:cNvPr>
          <p:cNvCxnSpPr>
            <a:stCxn id="6" idx="6"/>
            <a:endCxn id="26" idx="2"/>
          </p:cNvCxnSpPr>
          <p:nvPr/>
        </p:nvCxnSpPr>
        <p:spPr>
          <a:xfrm>
            <a:off x="3589383" y="2121071"/>
            <a:ext cx="1007135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4E4E9E68-D6D1-45AD-9094-A9E56607A538}"/>
              </a:ext>
            </a:extLst>
          </p:cNvPr>
          <p:cNvCxnSpPr>
            <a:stCxn id="7" idx="6"/>
            <a:endCxn id="26" idx="2"/>
          </p:cNvCxnSpPr>
          <p:nvPr/>
        </p:nvCxnSpPr>
        <p:spPr>
          <a:xfrm>
            <a:off x="3589383" y="2714137"/>
            <a:ext cx="1007135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D134832-7743-49F4-B520-7548B0BD294C}"/>
              </a:ext>
            </a:extLst>
          </p:cNvPr>
          <p:cNvCxnSpPr>
            <a:stCxn id="8" idx="6"/>
            <a:endCxn id="26" idx="2"/>
          </p:cNvCxnSpPr>
          <p:nvPr/>
        </p:nvCxnSpPr>
        <p:spPr>
          <a:xfrm>
            <a:off x="3589383" y="3307202"/>
            <a:ext cx="1007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AB543D2-EC3F-4B81-A012-93F895B41A5D}"/>
              </a:ext>
            </a:extLst>
          </p:cNvPr>
          <p:cNvCxnSpPr>
            <a:stCxn id="9" idx="6"/>
            <a:endCxn id="26" idx="2"/>
          </p:cNvCxnSpPr>
          <p:nvPr/>
        </p:nvCxnSpPr>
        <p:spPr>
          <a:xfrm flipV="1">
            <a:off x="3589383" y="3307203"/>
            <a:ext cx="1007135" cy="59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140EBD9A-6AAD-45EB-A007-093FF5DE7E76}"/>
              </a:ext>
            </a:extLst>
          </p:cNvPr>
          <p:cNvCxnSpPr>
            <a:stCxn id="10" idx="6"/>
            <a:endCxn id="26" idx="2"/>
          </p:cNvCxnSpPr>
          <p:nvPr/>
        </p:nvCxnSpPr>
        <p:spPr>
          <a:xfrm flipV="1">
            <a:off x="3589383" y="3307203"/>
            <a:ext cx="1007135" cy="1186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C363F1A-36D9-4388-BBE1-CF0727AD5BB8}"/>
              </a:ext>
            </a:extLst>
          </p:cNvPr>
          <p:cNvSpPr txBox="1"/>
          <p:nvPr/>
        </p:nvSpPr>
        <p:spPr>
          <a:xfrm>
            <a:off x="4458494" y="2806394"/>
            <a:ext cx="155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softmax</a:t>
            </a:r>
            <a:endParaRPr lang="zh-TW" altLang="en-US" dirty="0"/>
          </a:p>
        </p:txBody>
      </p:sp>
      <p:pic>
        <p:nvPicPr>
          <p:cNvPr id="33" name="Picture 2" descr="https://github.com/rasbt/python-machine-learning-book/raw/master/faq/softmax_regression/2.png">
            <a:extLst>
              <a:ext uri="{FF2B5EF4-FFF2-40B4-BE49-F238E27FC236}">
                <a16:creationId xmlns:a16="http://schemas.microsoft.com/office/drawing/2014/main" id="{48F076D7-CA89-422C-BCEE-80A91A018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31" y="4905246"/>
            <a:ext cx="4871767" cy="98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5800D041-8F55-452E-8AE6-09E565D6795E}"/>
              </a:ext>
            </a:extLst>
          </p:cNvPr>
          <p:cNvSpPr txBox="1"/>
          <p:nvPr/>
        </p:nvSpPr>
        <p:spPr>
          <a:xfrm>
            <a:off x="1134078" y="6038189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Find them!!</a:t>
            </a:r>
            <a:endParaRPr lang="zh-TW" altLang="en-US" dirty="0"/>
          </a:p>
        </p:txBody>
      </p: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CEF4DEDC-3AE0-46DA-AA64-3641B19641AA}"/>
              </a:ext>
            </a:extLst>
          </p:cNvPr>
          <p:cNvCxnSpPr/>
          <p:nvPr/>
        </p:nvCxnSpPr>
        <p:spPr>
          <a:xfrm flipV="1">
            <a:off x="1534139" y="5498312"/>
            <a:ext cx="0" cy="52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9AF22CEB-E9B1-4608-8D80-4DFF22E80277}"/>
              </a:ext>
            </a:extLst>
          </p:cNvPr>
          <p:cNvCxnSpPr/>
          <p:nvPr/>
        </p:nvCxnSpPr>
        <p:spPr>
          <a:xfrm flipV="1">
            <a:off x="1534139" y="5495827"/>
            <a:ext cx="624600" cy="542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2682A3D8-C8B0-4D58-BF01-C80A62037A83}"/>
              </a:ext>
            </a:extLst>
          </p:cNvPr>
          <p:cNvCxnSpPr>
            <a:cxnSpLocks/>
          </p:cNvCxnSpPr>
          <p:nvPr/>
        </p:nvCxnSpPr>
        <p:spPr>
          <a:xfrm flipV="1">
            <a:off x="1534139" y="5495827"/>
            <a:ext cx="1705874" cy="52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A1239B2-70D3-41E1-92B9-6627F5AB0470}"/>
              </a:ext>
            </a:extLst>
          </p:cNvPr>
          <p:cNvSpPr txBox="1"/>
          <p:nvPr/>
        </p:nvSpPr>
        <p:spPr>
          <a:xfrm>
            <a:off x="6335772" y="2895292"/>
            <a:ext cx="5052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The most method is </a:t>
            </a:r>
            <a:r>
              <a:rPr lang="en-US" altLang="zh-TW" dirty="0">
                <a:solidFill>
                  <a:srgbClr val="FF0000"/>
                </a:solidFill>
              </a:rPr>
              <a:t>stochastic gradient decent </a:t>
            </a:r>
            <a:r>
              <a:rPr lang="en-US" altLang="zh-TW" dirty="0"/>
              <a:t>…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83208EE5-4BA5-4764-BCE8-55C7E0186884}"/>
              </a:ext>
            </a:extLst>
          </p:cNvPr>
          <p:cNvSpPr txBox="1"/>
          <p:nvPr/>
        </p:nvSpPr>
        <p:spPr>
          <a:xfrm>
            <a:off x="6335772" y="704328"/>
            <a:ext cx="2677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Image that …</a:t>
            </a:r>
          </a:p>
          <a:p>
            <a:endParaRPr lang="en-US" altLang="zh-TW" dirty="0"/>
          </a:p>
          <a:p>
            <a:r>
              <a:rPr lang="en-US" altLang="zh-TW" dirty="0"/>
              <a:t>If we get some error in the function, can we modify the coefficients of the function to get more correct results?</a:t>
            </a:r>
            <a:endParaRPr lang="zh-TW" altLang="en-US" dirty="0"/>
          </a:p>
        </p:txBody>
      </p:sp>
      <p:pic>
        <p:nvPicPr>
          <p:cNvPr id="1026" name="Picture 2" descr="ãmnistãçåçæå°çµæ">
            <a:extLst>
              <a:ext uri="{FF2B5EF4-FFF2-40B4-BE49-F238E27FC236}">
                <a16:creationId xmlns:a16="http://schemas.microsoft.com/office/drawing/2014/main" id="{C85B2D1C-5DEA-4466-B9B2-D986FD632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104" y="3353011"/>
            <a:ext cx="4061993" cy="24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字方塊 34">
            <a:extLst>
              <a:ext uri="{FF2B5EF4-FFF2-40B4-BE49-F238E27FC236}">
                <a16:creationId xmlns:a16="http://schemas.microsoft.com/office/drawing/2014/main" id="{9852CBBD-6C1B-4484-9EB0-F10115BAF93D}"/>
              </a:ext>
            </a:extLst>
          </p:cNvPr>
          <p:cNvSpPr txBox="1"/>
          <p:nvPr/>
        </p:nvSpPr>
        <p:spPr>
          <a:xfrm>
            <a:off x="5463783" y="5767008"/>
            <a:ext cx="646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Only 1 channel with the width and height of 28 and 28, respectively.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C49B03C-508B-4DEB-8F33-03ECFE796E35}"/>
              </a:ext>
            </a:extLst>
          </p:cNvPr>
          <p:cNvSpPr txBox="1"/>
          <p:nvPr/>
        </p:nvSpPr>
        <p:spPr>
          <a:xfrm>
            <a:off x="1431659" y="2121070"/>
            <a:ext cx="5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81B34B7-338A-44DC-AACC-C00561A6482A}"/>
              </a:ext>
            </a:extLst>
          </p:cNvPr>
          <p:cNvSpPr txBox="1"/>
          <p:nvPr/>
        </p:nvSpPr>
        <p:spPr>
          <a:xfrm>
            <a:off x="4533065" y="3509647"/>
            <a:ext cx="5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92BA107-D59D-487A-A43B-E885B9C32196}"/>
              </a:ext>
            </a:extLst>
          </p:cNvPr>
          <p:cNvSpPr txBox="1"/>
          <p:nvPr/>
        </p:nvSpPr>
        <p:spPr>
          <a:xfrm>
            <a:off x="3137533" y="1528623"/>
            <a:ext cx="5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</a:t>
            </a:r>
            <a:endParaRPr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EE551A7-1105-454C-BA68-D944AE3AF6F2}"/>
              </a:ext>
            </a:extLst>
          </p:cNvPr>
          <p:cNvSpPr txBox="1"/>
          <p:nvPr/>
        </p:nvSpPr>
        <p:spPr>
          <a:xfrm>
            <a:off x="2222336" y="4105532"/>
            <a:ext cx="5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</a:t>
            </a:r>
            <a:endParaRPr lang="zh-TW" altLang="en-US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194593D6-0C41-4091-B96A-C8C68EAEE560}"/>
              </a:ext>
            </a:extLst>
          </p:cNvPr>
          <p:cNvSpPr/>
          <p:nvPr/>
        </p:nvSpPr>
        <p:spPr>
          <a:xfrm>
            <a:off x="4003176" y="4336981"/>
            <a:ext cx="349370" cy="362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1394A7BA-876D-41FC-8459-9AEAF112D045}"/>
              </a:ext>
            </a:extLst>
          </p:cNvPr>
          <p:cNvSpPr txBox="1"/>
          <p:nvPr/>
        </p:nvSpPr>
        <p:spPr>
          <a:xfrm>
            <a:off x="4286157" y="4329958"/>
            <a:ext cx="554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94D276EB-8391-47CA-8F94-711D682DD459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4286157" y="3307204"/>
            <a:ext cx="310360" cy="1022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D5F0232F-9E00-4D56-820B-9D73A5ABE880}"/>
              </a:ext>
            </a:extLst>
          </p:cNvPr>
          <p:cNvSpPr/>
          <p:nvPr/>
        </p:nvSpPr>
        <p:spPr>
          <a:xfrm>
            <a:off x="6657294" y="6314094"/>
            <a:ext cx="3134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1softmax_regression_MNIST</a:t>
            </a:r>
            <a:r>
              <a:rPr lang="en-US" altLang="zh-TW" dirty="0"/>
              <a:t>.</a:t>
            </a:r>
            <a:r>
              <a:rPr lang="en-US" altLang="zh-TW" dirty="0" err="1"/>
              <a:t>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9195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06047ECC-AC49-4696-BBBA-A4E16CA3C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Multilayer </a:t>
            </a:r>
            <a:r>
              <a:rPr lang="en-US" altLang="zh-TW" dirty="0" err="1"/>
              <a:t>perceptrons</a:t>
            </a:r>
            <a:endParaRPr lang="zh-TW" altLang="en-US" dirty="0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ED6F29-686B-4985-977B-C8E14EB3F1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992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1672806" y="274638"/>
            <a:ext cx="8537994" cy="11430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Small story – Perceptron learning </a:t>
            </a:r>
            <a:endParaRPr lang="zh-TW" altLang="en-US" dirty="0"/>
          </a:p>
        </p:txBody>
      </p:sp>
      <p:sp>
        <p:nvSpPr>
          <p:cNvPr id="31" name="日期版面配置區 30">
            <a:extLst>
              <a:ext uri="{FF2B5EF4-FFF2-40B4-BE49-F238E27FC236}">
                <a16:creationId xmlns:a16="http://schemas.microsoft.com/office/drawing/2014/main" id="{900DEC84-8209-4FB2-AB93-9591CF5FB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241E3A-DE5A-48A8-AE34-BA8F99BA2B60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04C319F7-CDC7-4CCA-A50B-C65638C52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44</a:t>
            </a:fld>
            <a:endParaRPr lang="es-ES" altLang="zh-TW"/>
          </a:p>
        </p:txBody>
      </p:sp>
      <p:sp>
        <p:nvSpPr>
          <p:cNvPr id="5" name="文字方塊 4"/>
          <p:cNvSpPr txBox="1"/>
          <p:nvPr/>
        </p:nvSpPr>
        <p:spPr>
          <a:xfrm>
            <a:off x="1524001" y="1227078"/>
            <a:ext cx="2367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Target: We want to use a simple line as decision boundary</a:t>
            </a:r>
            <a:endParaRPr lang="zh-TW" altLang="en-US" dirty="0"/>
          </a:p>
        </p:txBody>
      </p:sp>
      <p:pic>
        <p:nvPicPr>
          <p:cNvPr id="1026" name="Picture 2" descr="「perceptron learn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252" y="2356889"/>
            <a:ext cx="4412187" cy="330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1672806" y="5949280"/>
            <a:ext cx="528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H.T. Lin, “Machine Learning Foundations”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507805" y="4540197"/>
            <a:ext cx="1416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XOR problem</a:t>
            </a:r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685500" y="5193647"/>
            <a:ext cx="148805" cy="1293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9293886" y="5193647"/>
            <a:ext cx="148805" cy="129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8702757" y="5683196"/>
            <a:ext cx="148805" cy="129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9311143" y="5683196"/>
            <a:ext cx="148805" cy="12939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8047145" y="6106136"/>
            <a:ext cx="2436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dirty="0"/>
              <a:t> "</a:t>
            </a:r>
            <a:r>
              <a:rPr lang="en-US" altLang="zh-TW" sz="900" dirty="0" err="1"/>
              <a:t>Perceptrons</a:t>
            </a:r>
            <a:r>
              <a:rPr lang="en-US" altLang="zh-TW" sz="900" dirty="0"/>
              <a:t>: An Introduction to Computational Geometry", Minsky and </a:t>
            </a:r>
            <a:r>
              <a:rPr lang="en-US" altLang="zh-TW" sz="900" dirty="0" err="1"/>
              <a:t>Papert</a:t>
            </a:r>
            <a:r>
              <a:rPr lang="en-US" altLang="zh-TW" sz="900" dirty="0"/>
              <a:t> 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BA7FE0D-8602-4CD2-BE23-0105F661E7DE}"/>
              </a:ext>
            </a:extLst>
          </p:cNvPr>
          <p:cNvGrpSpPr/>
          <p:nvPr/>
        </p:nvGrpSpPr>
        <p:grpSpPr>
          <a:xfrm>
            <a:off x="6960097" y="1417638"/>
            <a:ext cx="1725403" cy="2642230"/>
            <a:chOff x="5436096" y="1417638"/>
            <a:chExt cx="1725403" cy="2642230"/>
          </a:xfrm>
        </p:grpSpPr>
        <p:sp>
          <p:nvSpPr>
            <p:cNvPr id="2" name="橢圓 1">
              <a:extLst>
                <a:ext uri="{FF2B5EF4-FFF2-40B4-BE49-F238E27FC236}">
                  <a16:creationId xmlns:a16="http://schemas.microsoft.com/office/drawing/2014/main" id="{EA11FB05-4479-4733-99F4-5EAA3958F656}"/>
                </a:ext>
              </a:extLst>
            </p:cNvPr>
            <p:cNvSpPr/>
            <p:nvPr/>
          </p:nvSpPr>
          <p:spPr>
            <a:xfrm>
              <a:off x="5436096" y="1417638"/>
              <a:ext cx="36004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2710934-4FC2-47AE-8928-0FC00B4A5A87}"/>
                </a:ext>
              </a:extLst>
            </p:cNvPr>
            <p:cNvSpPr/>
            <p:nvPr/>
          </p:nvSpPr>
          <p:spPr>
            <a:xfrm>
              <a:off x="5436096" y="1988840"/>
              <a:ext cx="36004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0367ACFC-B6AD-4AAA-8D13-E6AB9FB5ABD5}"/>
                </a:ext>
              </a:extLst>
            </p:cNvPr>
            <p:cNvSpPr/>
            <p:nvPr/>
          </p:nvSpPr>
          <p:spPr>
            <a:xfrm>
              <a:off x="5436096" y="2555612"/>
              <a:ext cx="36004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DC274C3-7868-49FA-87E8-1258B726273F}"/>
                </a:ext>
              </a:extLst>
            </p:cNvPr>
            <p:cNvSpPr/>
            <p:nvPr/>
          </p:nvSpPr>
          <p:spPr>
            <a:xfrm>
              <a:off x="5436096" y="3119334"/>
              <a:ext cx="36004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19FF167-6A52-49E6-95BA-23E494D30AE2}"/>
                </a:ext>
              </a:extLst>
            </p:cNvPr>
            <p:cNvSpPr/>
            <p:nvPr/>
          </p:nvSpPr>
          <p:spPr>
            <a:xfrm>
              <a:off x="5436096" y="3690536"/>
              <a:ext cx="360040" cy="36933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EC10CD2E-8F29-4022-87A8-833F2C0D9C7F}"/>
                </a:ext>
              </a:extLst>
            </p:cNvPr>
            <p:cNvSpPr/>
            <p:nvPr/>
          </p:nvSpPr>
          <p:spPr>
            <a:xfrm>
              <a:off x="6613712" y="2424919"/>
              <a:ext cx="360040" cy="369332"/>
            </a:xfrm>
            <a:prstGeom prst="ellips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03CC8CF3-B0D0-4F7E-AEA9-425FE228EDC4}"/>
                </a:ext>
              </a:extLst>
            </p:cNvPr>
            <p:cNvCxnSpPr>
              <a:stCxn id="2" idx="6"/>
              <a:endCxn id="19" idx="2"/>
            </p:cNvCxnSpPr>
            <p:nvPr/>
          </p:nvCxnSpPr>
          <p:spPr>
            <a:xfrm>
              <a:off x="5796136" y="1602304"/>
              <a:ext cx="817576" cy="10072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DCCDBABA-7299-4C5A-8AEE-5FC0BCAF2CD5}"/>
                </a:ext>
              </a:extLst>
            </p:cNvPr>
            <p:cNvCxnSpPr>
              <a:stCxn id="15" idx="6"/>
              <a:endCxn id="19" idx="2"/>
            </p:cNvCxnSpPr>
            <p:nvPr/>
          </p:nvCxnSpPr>
          <p:spPr>
            <a:xfrm>
              <a:off x="5796136" y="2173506"/>
              <a:ext cx="817576" cy="4360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9C031483-8AC7-4DBE-B9D7-38927F7D995E}"/>
                </a:ext>
              </a:extLst>
            </p:cNvPr>
            <p:cNvCxnSpPr>
              <a:stCxn id="16" idx="6"/>
              <a:endCxn id="19" idx="2"/>
            </p:cNvCxnSpPr>
            <p:nvPr/>
          </p:nvCxnSpPr>
          <p:spPr>
            <a:xfrm flipV="1">
              <a:off x="5796136" y="2609585"/>
              <a:ext cx="817576" cy="1306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>
              <a:extLst>
                <a:ext uri="{FF2B5EF4-FFF2-40B4-BE49-F238E27FC236}">
                  <a16:creationId xmlns:a16="http://schemas.microsoft.com/office/drawing/2014/main" id="{A3B0E019-A55C-4158-AFDC-6FC4F0539E74}"/>
                </a:ext>
              </a:extLst>
            </p:cNvPr>
            <p:cNvCxnSpPr>
              <a:stCxn id="17" idx="6"/>
              <a:endCxn id="19" idx="2"/>
            </p:cNvCxnSpPr>
            <p:nvPr/>
          </p:nvCxnSpPr>
          <p:spPr>
            <a:xfrm flipV="1">
              <a:off x="5796136" y="2609585"/>
              <a:ext cx="817576" cy="6944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CB385A67-A4A2-4DBC-A615-4ECAF88932C0}"/>
                </a:ext>
              </a:extLst>
            </p:cNvPr>
            <p:cNvCxnSpPr>
              <a:stCxn id="18" idx="6"/>
              <a:endCxn id="19" idx="2"/>
            </p:cNvCxnSpPr>
            <p:nvPr/>
          </p:nvCxnSpPr>
          <p:spPr>
            <a:xfrm flipV="1">
              <a:off x="5796136" y="2609585"/>
              <a:ext cx="817576" cy="12656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F37C77AB-2132-4422-AEB8-0858C00A4FB5}"/>
                </a:ext>
              </a:extLst>
            </p:cNvPr>
            <p:cNvSpPr txBox="1"/>
            <p:nvPr/>
          </p:nvSpPr>
          <p:spPr>
            <a:xfrm>
              <a:off x="6613712" y="1988840"/>
              <a:ext cx="5477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y</a:t>
              </a:r>
              <a:endParaRPr lang="zh-TW" altLang="en-US" dirty="0"/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DF82B4E-D4FE-4F8B-B7F3-A54E3FFAE476}"/>
              </a:ext>
            </a:extLst>
          </p:cNvPr>
          <p:cNvSpPr txBox="1"/>
          <p:nvPr/>
        </p:nvSpPr>
        <p:spPr>
          <a:xfrm>
            <a:off x="8655389" y="2369452"/>
            <a:ext cx="10903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 1 if y &gt;0</a:t>
            </a:r>
          </a:p>
          <a:p>
            <a:r>
              <a:rPr lang="en-US" altLang="zh-TW" dirty="0"/>
              <a:t>-1 if y &lt;0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75CB6FE-4B5A-4F36-B5DB-AEB9D8335C6F}"/>
              </a:ext>
            </a:extLst>
          </p:cNvPr>
          <p:cNvSpPr txBox="1"/>
          <p:nvPr/>
        </p:nvSpPr>
        <p:spPr>
          <a:xfrm>
            <a:off x="8208761" y="3215996"/>
            <a:ext cx="2170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 perceptron can define a simple decision boundary.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8428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41306" y="55937"/>
            <a:ext cx="7886700" cy="994172"/>
          </a:xfrm>
        </p:spPr>
        <p:txBody>
          <a:bodyPr/>
          <a:lstStyle/>
          <a:p>
            <a:r>
              <a:rPr lang="en-US" altLang="zh-TW" dirty="0"/>
              <a:t>Multi-layer perceptron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D843CEA-2E86-4297-A2AE-1763BC8DD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065BCB-AA67-44D1-9317-3CAA874B973A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34" name="投影片編號版面配置區 33">
            <a:extLst>
              <a:ext uri="{FF2B5EF4-FFF2-40B4-BE49-F238E27FC236}">
                <a16:creationId xmlns:a16="http://schemas.microsoft.com/office/drawing/2014/main" id="{71E56604-364C-4DEA-ABEF-19021F0D1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45</a:t>
            </a:fld>
            <a:endParaRPr lang="es-ES" altLang="zh-TW"/>
          </a:p>
        </p:txBody>
      </p:sp>
      <p:sp>
        <p:nvSpPr>
          <p:cNvPr id="4" name="橢圓 3"/>
          <p:cNvSpPr/>
          <p:nvPr/>
        </p:nvSpPr>
        <p:spPr>
          <a:xfrm>
            <a:off x="1932113" y="2027312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" name="橢圓 4"/>
          <p:cNvSpPr/>
          <p:nvPr/>
        </p:nvSpPr>
        <p:spPr>
          <a:xfrm>
            <a:off x="1936591" y="2993395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" name="橢圓 5"/>
          <p:cNvSpPr/>
          <p:nvPr/>
        </p:nvSpPr>
        <p:spPr>
          <a:xfrm>
            <a:off x="1932114" y="408994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7" name="橢圓 6"/>
          <p:cNvSpPr/>
          <p:nvPr/>
        </p:nvSpPr>
        <p:spPr>
          <a:xfrm>
            <a:off x="3521874" y="2185203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8" name="橢圓 7"/>
          <p:cNvSpPr/>
          <p:nvPr/>
        </p:nvSpPr>
        <p:spPr>
          <a:xfrm>
            <a:off x="3521874" y="2577566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" name="橢圓 8"/>
          <p:cNvSpPr/>
          <p:nvPr/>
        </p:nvSpPr>
        <p:spPr>
          <a:xfrm>
            <a:off x="3527846" y="3050108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0" name="橢圓 9"/>
          <p:cNvSpPr/>
          <p:nvPr/>
        </p:nvSpPr>
        <p:spPr>
          <a:xfrm>
            <a:off x="3544085" y="351765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1" name="橢圓 10"/>
          <p:cNvSpPr/>
          <p:nvPr/>
        </p:nvSpPr>
        <p:spPr>
          <a:xfrm>
            <a:off x="3544085" y="387705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2" name="橢圓 11"/>
          <p:cNvSpPr/>
          <p:nvPr/>
        </p:nvSpPr>
        <p:spPr>
          <a:xfrm>
            <a:off x="4493489" y="3050108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3" name="直線接點 12"/>
          <p:cNvCxnSpPr>
            <a:stCxn id="4" idx="6"/>
            <a:endCxn id="7" idx="2"/>
          </p:cNvCxnSpPr>
          <p:nvPr/>
        </p:nvCxnSpPr>
        <p:spPr>
          <a:xfrm>
            <a:off x="2083779" y="2109739"/>
            <a:ext cx="1438094" cy="157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>
            <a:stCxn id="4" idx="6"/>
            <a:endCxn id="8" idx="2"/>
          </p:cNvCxnSpPr>
          <p:nvPr/>
        </p:nvCxnSpPr>
        <p:spPr>
          <a:xfrm>
            <a:off x="2083779" y="2109740"/>
            <a:ext cx="1438094" cy="550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>
            <a:stCxn id="4" idx="6"/>
            <a:endCxn id="9" idx="2"/>
          </p:cNvCxnSpPr>
          <p:nvPr/>
        </p:nvCxnSpPr>
        <p:spPr>
          <a:xfrm>
            <a:off x="2083779" y="2109741"/>
            <a:ext cx="1444066" cy="1022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>
            <a:stCxn id="4" idx="6"/>
            <a:endCxn id="10" idx="2"/>
          </p:cNvCxnSpPr>
          <p:nvPr/>
        </p:nvCxnSpPr>
        <p:spPr>
          <a:xfrm>
            <a:off x="2083780" y="2109740"/>
            <a:ext cx="1460305" cy="149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/>
          <p:cNvCxnSpPr>
            <a:stCxn id="4" idx="6"/>
            <a:endCxn id="11" idx="2"/>
          </p:cNvCxnSpPr>
          <p:nvPr/>
        </p:nvCxnSpPr>
        <p:spPr>
          <a:xfrm>
            <a:off x="2083780" y="2109740"/>
            <a:ext cx="1460305" cy="1849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5" idx="6"/>
            <a:endCxn id="7" idx="2"/>
          </p:cNvCxnSpPr>
          <p:nvPr/>
        </p:nvCxnSpPr>
        <p:spPr>
          <a:xfrm flipV="1">
            <a:off x="2088257" y="2267631"/>
            <a:ext cx="1433616" cy="80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/>
          <p:cNvCxnSpPr>
            <a:stCxn id="5" idx="6"/>
            <a:endCxn id="8" idx="2"/>
          </p:cNvCxnSpPr>
          <p:nvPr/>
        </p:nvCxnSpPr>
        <p:spPr>
          <a:xfrm flipV="1">
            <a:off x="2088257" y="2659995"/>
            <a:ext cx="1433616" cy="41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>
            <a:stCxn id="5" idx="6"/>
            <a:endCxn id="9" idx="2"/>
          </p:cNvCxnSpPr>
          <p:nvPr/>
        </p:nvCxnSpPr>
        <p:spPr>
          <a:xfrm>
            <a:off x="2088257" y="3075823"/>
            <a:ext cx="1439588" cy="56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6" idx="6"/>
            <a:endCxn id="8" idx="2"/>
          </p:cNvCxnSpPr>
          <p:nvPr/>
        </p:nvCxnSpPr>
        <p:spPr>
          <a:xfrm flipV="1">
            <a:off x="2083781" y="2659994"/>
            <a:ext cx="1438093" cy="15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5" idx="6"/>
            <a:endCxn id="10" idx="2"/>
          </p:cNvCxnSpPr>
          <p:nvPr/>
        </p:nvCxnSpPr>
        <p:spPr>
          <a:xfrm>
            <a:off x="2088258" y="3075824"/>
            <a:ext cx="1455827" cy="52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5" idx="6"/>
            <a:endCxn id="11" idx="2"/>
          </p:cNvCxnSpPr>
          <p:nvPr/>
        </p:nvCxnSpPr>
        <p:spPr>
          <a:xfrm>
            <a:off x="2088258" y="3075824"/>
            <a:ext cx="1455827" cy="88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>
            <a:stCxn id="6" idx="6"/>
            <a:endCxn id="6" idx="6"/>
          </p:cNvCxnSpPr>
          <p:nvPr/>
        </p:nvCxnSpPr>
        <p:spPr>
          <a:xfrm>
            <a:off x="2083780" y="4172368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6" idx="6"/>
            <a:endCxn id="7" idx="2"/>
          </p:cNvCxnSpPr>
          <p:nvPr/>
        </p:nvCxnSpPr>
        <p:spPr>
          <a:xfrm flipV="1">
            <a:off x="2083781" y="2267632"/>
            <a:ext cx="1438093" cy="190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>
            <a:stCxn id="6" idx="6"/>
            <a:endCxn id="9" idx="2"/>
          </p:cNvCxnSpPr>
          <p:nvPr/>
        </p:nvCxnSpPr>
        <p:spPr>
          <a:xfrm flipV="1">
            <a:off x="2083781" y="3132536"/>
            <a:ext cx="1444065" cy="103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6" idx="6"/>
            <a:endCxn id="10" idx="2"/>
          </p:cNvCxnSpPr>
          <p:nvPr/>
        </p:nvCxnSpPr>
        <p:spPr>
          <a:xfrm flipV="1">
            <a:off x="2083780" y="3600078"/>
            <a:ext cx="1460304" cy="57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>
            <a:stCxn id="6" idx="6"/>
            <a:endCxn id="11" idx="2"/>
          </p:cNvCxnSpPr>
          <p:nvPr/>
        </p:nvCxnSpPr>
        <p:spPr>
          <a:xfrm flipV="1">
            <a:off x="2083780" y="3959478"/>
            <a:ext cx="1460304" cy="21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7" idx="6"/>
            <a:endCxn id="12" idx="2"/>
          </p:cNvCxnSpPr>
          <p:nvPr/>
        </p:nvCxnSpPr>
        <p:spPr>
          <a:xfrm>
            <a:off x="3673541" y="2267633"/>
            <a:ext cx="819947" cy="86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/>
          <p:cNvCxnSpPr>
            <a:stCxn id="8" idx="6"/>
            <a:endCxn id="12" idx="2"/>
          </p:cNvCxnSpPr>
          <p:nvPr/>
        </p:nvCxnSpPr>
        <p:spPr>
          <a:xfrm>
            <a:off x="3673541" y="2659995"/>
            <a:ext cx="819947" cy="472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>
            <a:stCxn id="9" idx="6"/>
            <a:endCxn id="12" idx="2"/>
          </p:cNvCxnSpPr>
          <p:nvPr/>
        </p:nvCxnSpPr>
        <p:spPr>
          <a:xfrm>
            <a:off x="3679513" y="3132536"/>
            <a:ext cx="813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>
            <a:stCxn id="10" idx="6"/>
            <a:endCxn id="12" idx="2"/>
          </p:cNvCxnSpPr>
          <p:nvPr/>
        </p:nvCxnSpPr>
        <p:spPr>
          <a:xfrm flipV="1">
            <a:off x="3695751" y="3132537"/>
            <a:ext cx="797736" cy="467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/>
          <p:cNvCxnSpPr>
            <a:stCxn id="12" idx="2"/>
            <a:endCxn id="11" idx="6"/>
          </p:cNvCxnSpPr>
          <p:nvPr/>
        </p:nvCxnSpPr>
        <p:spPr>
          <a:xfrm flipH="1">
            <a:off x="3695751" y="3132537"/>
            <a:ext cx="797736" cy="82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橢圓 177"/>
          <p:cNvSpPr/>
          <p:nvPr/>
        </p:nvSpPr>
        <p:spPr>
          <a:xfrm>
            <a:off x="5194452" y="1971916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79" name="橢圓 178"/>
          <p:cNvSpPr/>
          <p:nvPr/>
        </p:nvSpPr>
        <p:spPr>
          <a:xfrm>
            <a:off x="5198930" y="2937999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0" name="橢圓 179"/>
          <p:cNvSpPr/>
          <p:nvPr/>
        </p:nvSpPr>
        <p:spPr>
          <a:xfrm>
            <a:off x="5194453" y="4034544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1" name="橢圓 180"/>
          <p:cNvSpPr/>
          <p:nvPr/>
        </p:nvSpPr>
        <p:spPr>
          <a:xfrm>
            <a:off x="6784213" y="2129807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2" name="橢圓 181"/>
          <p:cNvSpPr/>
          <p:nvPr/>
        </p:nvSpPr>
        <p:spPr>
          <a:xfrm>
            <a:off x="6784213" y="252217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3" name="橢圓 182"/>
          <p:cNvSpPr/>
          <p:nvPr/>
        </p:nvSpPr>
        <p:spPr>
          <a:xfrm>
            <a:off x="6790185" y="2994713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4" name="橢圓 183"/>
          <p:cNvSpPr/>
          <p:nvPr/>
        </p:nvSpPr>
        <p:spPr>
          <a:xfrm>
            <a:off x="6806424" y="3462254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5" name="橢圓 184"/>
          <p:cNvSpPr/>
          <p:nvPr/>
        </p:nvSpPr>
        <p:spPr>
          <a:xfrm>
            <a:off x="6806424" y="3821654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86" name="橢圓 185"/>
          <p:cNvSpPr/>
          <p:nvPr/>
        </p:nvSpPr>
        <p:spPr>
          <a:xfrm>
            <a:off x="7755827" y="2994713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87" name="直線接點 186"/>
          <p:cNvCxnSpPr>
            <a:stCxn id="178" idx="6"/>
            <a:endCxn id="181" idx="2"/>
          </p:cNvCxnSpPr>
          <p:nvPr/>
        </p:nvCxnSpPr>
        <p:spPr>
          <a:xfrm>
            <a:off x="5346118" y="2054344"/>
            <a:ext cx="1438094" cy="15789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直線接點 187"/>
          <p:cNvCxnSpPr>
            <a:stCxn id="178" idx="6"/>
            <a:endCxn id="182" idx="2"/>
          </p:cNvCxnSpPr>
          <p:nvPr/>
        </p:nvCxnSpPr>
        <p:spPr>
          <a:xfrm>
            <a:off x="5346118" y="2054344"/>
            <a:ext cx="1438094" cy="5502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直線接點 188"/>
          <p:cNvCxnSpPr>
            <a:stCxn id="178" idx="6"/>
            <a:endCxn id="183" idx="2"/>
          </p:cNvCxnSpPr>
          <p:nvPr/>
        </p:nvCxnSpPr>
        <p:spPr>
          <a:xfrm>
            <a:off x="5346118" y="2054345"/>
            <a:ext cx="1444066" cy="1022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直線接點 189"/>
          <p:cNvCxnSpPr>
            <a:stCxn id="178" idx="6"/>
            <a:endCxn id="184" idx="2"/>
          </p:cNvCxnSpPr>
          <p:nvPr/>
        </p:nvCxnSpPr>
        <p:spPr>
          <a:xfrm>
            <a:off x="5346119" y="2054345"/>
            <a:ext cx="1460305" cy="149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直線接點 190"/>
          <p:cNvCxnSpPr>
            <a:stCxn id="178" idx="6"/>
            <a:endCxn id="185" idx="2"/>
          </p:cNvCxnSpPr>
          <p:nvPr/>
        </p:nvCxnSpPr>
        <p:spPr>
          <a:xfrm>
            <a:off x="5346119" y="2054345"/>
            <a:ext cx="1460305" cy="1849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直線接點 191"/>
          <p:cNvCxnSpPr>
            <a:stCxn id="179" idx="6"/>
            <a:endCxn id="181" idx="2"/>
          </p:cNvCxnSpPr>
          <p:nvPr/>
        </p:nvCxnSpPr>
        <p:spPr>
          <a:xfrm flipV="1">
            <a:off x="5350595" y="2212236"/>
            <a:ext cx="1433616" cy="808192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直線接點 192"/>
          <p:cNvCxnSpPr>
            <a:stCxn id="179" idx="6"/>
            <a:endCxn id="182" idx="2"/>
          </p:cNvCxnSpPr>
          <p:nvPr/>
        </p:nvCxnSpPr>
        <p:spPr>
          <a:xfrm flipV="1">
            <a:off x="5350595" y="2604599"/>
            <a:ext cx="1433616" cy="4158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線接點 193"/>
          <p:cNvCxnSpPr>
            <a:stCxn id="179" idx="6"/>
            <a:endCxn id="183" idx="2"/>
          </p:cNvCxnSpPr>
          <p:nvPr/>
        </p:nvCxnSpPr>
        <p:spPr>
          <a:xfrm>
            <a:off x="5350596" y="3020427"/>
            <a:ext cx="1439588" cy="56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線接點 194"/>
          <p:cNvCxnSpPr>
            <a:stCxn id="180" idx="6"/>
            <a:endCxn id="182" idx="2"/>
          </p:cNvCxnSpPr>
          <p:nvPr/>
        </p:nvCxnSpPr>
        <p:spPr>
          <a:xfrm flipV="1">
            <a:off x="5346120" y="2604598"/>
            <a:ext cx="1438093" cy="15123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線接點 195"/>
          <p:cNvCxnSpPr>
            <a:stCxn id="179" idx="6"/>
            <a:endCxn id="184" idx="2"/>
          </p:cNvCxnSpPr>
          <p:nvPr/>
        </p:nvCxnSpPr>
        <p:spPr>
          <a:xfrm>
            <a:off x="5350597" y="3020429"/>
            <a:ext cx="1455827" cy="52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線接點 196"/>
          <p:cNvCxnSpPr>
            <a:stCxn id="179" idx="6"/>
            <a:endCxn id="185" idx="2"/>
          </p:cNvCxnSpPr>
          <p:nvPr/>
        </p:nvCxnSpPr>
        <p:spPr>
          <a:xfrm>
            <a:off x="5350597" y="3020429"/>
            <a:ext cx="1455827" cy="88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線接點 197"/>
          <p:cNvCxnSpPr>
            <a:stCxn id="180" idx="6"/>
            <a:endCxn id="180" idx="6"/>
          </p:cNvCxnSpPr>
          <p:nvPr/>
        </p:nvCxnSpPr>
        <p:spPr>
          <a:xfrm>
            <a:off x="5346119" y="411697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線接點 198"/>
          <p:cNvCxnSpPr>
            <a:stCxn id="180" idx="6"/>
            <a:endCxn id="181" idx="2"/>
          </p:cNvCxnSpPr>
          <p:nvPr/>
        </p:nvCxnSpPr>
        <p:spPr>
          <a:xfrm flipV="1">
            <a:off x="5346120" y="2212237"/>
            <a:ext cx="1438093" cy="1904737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線接點 199"/>
          <p:cNvCxnSpPr>
            <a:stCxn id="180" idx="6"/>
            <a:endCxn id="183" idx="2"/>
          </p:cNvCxnSpPr>
          <p:nvPr/>
        </p:nvCxnSpPr>
        <p:spPr>
          <a:xfrm flipV="1">
            <a:off x="5346120" y="3077140"/>
            <a:ext cx="1444065" cy="103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直線接點 200"/>
          <p:cNvCxnSpPr>
            <a:stCxn id="180" idx="6"/>
            <a:endCxn id="184" idx="2"/>
          </p:cNvCxnSpPr>
          <p:nvPr/>
        </p:nvCxnSpPr>
        <p:spPr>
          <a:xfrm flipV="1">
            <a:off x="5346119" y="3544683"/>
            <a:ext cx="1460304" cy="57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線接點 201"/>
          <p:cNvCxnSpPr>
            <a:stCxn id="180" idx="6"/>
            <a:endCxn id="185" idx="2"/>
          </p:cNvCxnSpPr>
          <p:nvPr/>
        </p:nvCxnSpPr>
        <p:spPr>
          <a:xfrm flipV="1">
            <a:off x="5346119" y="3904083"/>
            <a:ext cx="1460304" cy="21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直線接點 202"/>
          <p:cNvCxnSpPr>
            <a:stCxn id="181" idx="6"/>
            <a:endCxn id="186" idx="2"/>
          </p:cNvCxnSpPr>
          <p:nvPr/>
        </p:nvCxnSpPr>
        <p:spPr>
          <a:xfrm>
            <a:off x="6935880" y="2212237"/>
            <a:ext cx="819947" cy="864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直線接點 203"/>
          <p:cNvCxnSpPr>
            <a:stCxn id="182" idx="6"/>
            <a:endCxn id="186" idx="2"/>
          </p:cNvCxnSpPr>
          <p:nvPr/>
        </p:nvCxnSpPr>
        <p:spPr>
          <a:xfrm>
            <a:off x="6935880" y="2604599"/>
            <a:ext cx="819947" cy="472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直線接點 204"/>
          <p:cNvCxnSpPr>
            <a:stCxn id="183" idx="6"/>
            <a:endCxn id="186" idx="2"/>
          </p:cNvCxnSpPr>
          <p:nvPr/>
        </p:nvCxnSpPr>
        <p:spPr>
          <a:xfrm>
            <a:off x="6941852" y="3077141"/>
            <a:ext cx="8139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線接點 205"/>
          <p:cNvCxnSpPr>
            <a:stCxn id="184" idx="6"/>
            <a:endCxn id="186" idx="2"/>
          </p:cNvCxnSpPr>
          <p:nvPr/>
        </p:nvCxnSpPr>
        <p:spPr>
          <a:xfrm flipV="1">
            <a:off x="6958090" y="3077141"/>
            <a:ext cx="797736" cy="467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線接點 206"/>
          <p:cNvCxnSpPr>
            <a:stCxn id="186" idx="2"/>
            <a:endCxn id="185" idx="6"/>
          </p:cNvCxnSpPr>
          <p:nvPr/>
        </p:nvCxnSpPr>
        <p:spPr>
          <a:xfrm flipH="1">
            <a:off x="6958090" y="3077141"/>
            <a:ext cx="797736" cy="82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字方塊 207"/>
          <p:cNvSpPr txBox="1"/>
          <p:nvPr/>
        </p:nvSpPr>
        <p:spPr>
          <a:xfrm>
            <a:off x="6260030" y="4231873"/>
            <a:ext cx="164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Weighted sum</a:t>
            </a:r>
            <a:endParaRPr lang="zh-TW" altLang="en-US" dirty="0"/>
          </a:p>
        </p:txBody>
      </p:sp>
      <p:grpSp>
        <p:nvGrpSpPr>
          <p:cNvPr id="219" name="群組 218"/>
          <p:cNvGrpSpPr/>
          <p:nvPr/>
        </p:nvGrpSpPr>
        <p:grpSpPr>
          <a:xfrm>
            <a:off x="8705230" y="1538143"/>
            <a:ext cx="1073989" cy="1005193"/>
            <a:chOff x="9545358" y="556450"/>
            <a:chExt cx="1431985" cy="1340257"/>
          </a:xfrm>
        </p:grpSpPr>
        <p:sp>
          <p:nvSpPr>
            <p:cNvPr id="210" name="矩形 209"/>
            <p:cNvSpPr/>
            <p:nvPr/>
          </p:nvSpPr>
          <p:spPr>
            <a:xfrm>
              <a:off x="9545358" y="556450"/>
              <a:ext cx="1431985" cy="1340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2" name="等腰三角形 211"/>
            <p:cNvSpPr/>
            <p:nvPr/>
          </p:nvSpPr>
          <p:spPr>
            <a:xfrm>
              <a:off x="9545358" y="556450"/>
              <a:ext cx="1431985" cy="1340257"/>
            </a:xfrm>
            <a:prstGeom prst="triangle">
              <a:avLst>
                <a:gd name="adj" fmla="val 108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8" name="群組 217"/>
          <p:cNvGrpSpPr/>
          <p:nvPr/>
        </p:nvGrpSpPr>
        <p:grpSpPr>
          <a:xfrm>
            <a:off x="8705231" y="3080668"/>
            <a:ext cx="1073989" cy="1005193"/>
            <a:chOff x="9574973" y="2539056"/>
            <a:chExt cx="1431985" cy="1340257"/>
          </a:xfrm>
        </p:grpSpPr>
        <p:sp>
          <p:nvSpPr>
            <p:cNvPr id="213" name="矩形 212"/>
            <p:cNvSpPr/>
            <p:nvPr/>
          </p:nvSpPr>
          <p:spPr>
            <a:xfrm>
              <a:off x="9574973" y="2539056"/>
              <a:ext cx="1431985" cy="13402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4" name="等腰三角形 213"/>
            <p:cNvSpPr/>
            <p:nvPr/>
          </p:nvSpPr>
          <p:spPr>
            <a:xfrm>
              <a:off x="9574973" y="2539056"/>
              <a:ext cx="1431985" cy="1340257"/>
            </a:xfrm>
            <a:prstGeom prst="triangle">
              <a:avLst>
                <a:gd name="adj" fmla="val 2842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15" name="矩形 214"/>
          <p:cNvSpPr/>
          <p:nvPr/>
        </p:nvSpPr>
        <p:spPr>
          <a:xfrm>
            <a:off x="8705231" y="4557478"/>
            <a:ext cx="1073989" cy="10051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7" name="圖片 216" descr="新埔黑胡椒&lt;strong&gt;雞排&lt;/strong&gt;::&lt;strong&gt;雞排&lt;/strong&gt; - 逛街樂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82" y="4626950"/>
            <a:ext cx="1283085" cy="962314"/>
          </a:xfrm>
          <a:prstGeom prst="rect">
            <a:avLst/>
          </a:prstGeom>
        </p:spPr>
      </p:pic>
      <p:sp>
        <p:nvSpPr>
          <p:cNvPr id="220" name="文字方塊 219"/>
          <p:cNvSpPr txBox="1"/>
          <p:nvPr/>
        </p:nvSpPr>
        <p:spPr>
          <a:xfrm>
            <a:off x="8683019" y="2582348"/>
            <a:ext cx="1073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N = 1</a:t>
            </a:r>
            <a:endParaRPr lang="zh-TW" altLang="en-US" dirty="0"/>
          </a:p>
        </p:txBody>
      </p:sp>
      <p:sp>
        <p:nvSpPr>
          <p:cNvPr id="221" name="文字方塊 220"/>
          <p:cNvSpPr txBox="1"/>
          <p:nvPr/>
        </p:nvSpPr>
        <p:spPr>
          <a:xfrm>
            <a:off x="8806656" y="4063100"/>
            <a:ext cx="1077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 = 2</a:t>
            </a:r>
            <a:endParaRPr lang="zh-TW" altLang="en-US" dirty="0"/>
          </a:p>
        </p:txBody>
      </p:sp>
      <p:sp>
        <p:nvSpPr>
          <p:cNvPr id="222" name="文字方塊 221"/>
          <p:cNvSpPr txBox="1"/>
          <p:nvPr/>
        </p:nvSpPr>
        <p:spPr>
          <a:xfrm>
            <a:off x="8806656" y="5520237"/>
            <a:ext cx="824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 = m</a:t>
            </a:r>
            <a:endParaRPr lang="zh-TW" altLang="en-US" dirty="0"/>
          </a:p>
        </p:txBody>
      </p:sp>
      <p:pic>
        <p:nvPicPr>
          <p:cNvPr id="2050" name="Picture 2" descr="ãKFCãçåçæå°çµæ">
            <a:extLst>
              <a:ext uri="{FF2B5EF4-FFF2-40B4-BE49-F238E27FC236}">
                <a16:creationId xmlns:a16="http://schemas.microsoft.com/office/drawing/2014/main" id="{E1B4D37A-4E50-4110-BA82-40C398E60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442" y="4595973"/>
            <a:ext cx="520797" cy="52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enter image description here">
            <a:extLst>
              <a:ext uri="{FF2B5EF4-FFF2-40B4-BE49-F238E27FC236}">
                <a16:creationId xmlns:a16="http://schemas.microsoft.com/office/drawing/2014/main" id="{CEEB6F53-FD48-4577-A0C5-8FB7F6AF9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06" y="4616987"/>
            <a:ext cx="3481754" cy="223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98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20" grpId="0"/>
      <p:bldP spid="221" grpId="0"/>
      <p:bldP spid="22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3976C-265F-42FE-A7DC-B6E011253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" y="241555"/>
            <a:ext cx="10515600" cy="1325563"/>
          </a:xfrm>
        </p:spPr>
        <p:txBody>
          <a:bodyPr/>
          <a:lstStyle/>
          <a:p>
            <a:r>
              <a:rPr lang="en-US" altLang="zh-TW" dirty="0"/>
              <a:t>MLP practice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CE88E9D-D240-4473-BC99-E448A4B1273B}"/>
              </a:ext>
            </a:extLst>
          </p:cNvPr>
          <p:cNvSpPr/>
          <p:nvPr/>
        </p:nvSpPr>
        <p:spPr>
          <a:xfrm>
            <a:off x="3027921" y="2223678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23B7D18F-A408-4827-A857-EA8C19BCC793}"/>
              </a:ext>
            </a:extLst>
          </p:cNvPr>
          <p:cNvSpPr/>
          <p:nvPr/>
        </p:nvSpPr>
        <p:spPr>
          <a:xfrm>
            <a:off x="3053544" y="2928005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088BC72-A10C-4ED5-B240-4197EA1B9301}"/>
              </a:ext>
            </a:extLst>
          </p:cNvPr>
          <p:cNvSpPr/>
          <p:nvPr/>
        </p:nvSpPr>
        <p:spPr>
          <a:xfrm>
            <a:off x="3049066" y="3682712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70B4395B-C1B1-413D-B7D8-8ED9A7FBA807}"/>
              </a:ext>
            </a:extLst>
          </p:cNvPr>
          <p:cNvSpPr/>
          <p:nvPr/>
        </p:nvSpPr>
        <p:spPr>
          <a:xfrm>
            <a:off x="4638827" y="2119813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9171B4D-5110-45F0-AEDD-AA2DEF6D4C6C}"/>
              </a:ext>
            </a:extLst>
          </p:cNvPr>
          <p:cNvSpPr/>
          <p:nvPr/>
        </p:nvSpPr>
        <p:spPr>
          <a:xfrm>
            <a:off x="4638827" y="2512176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DAD5A1B-B8AE-4D62-BD10-E82C4F41ABFD}"/>
              </a:ext>
            </a:extLst>
          </p:cNvPr>
          <p:cNvSpPr/>
          <p:nvPr/>
        </p:nvSpPr>
        <p:spPr>
          <a:xfrm>
            <a:off x="4644799" y="2984718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1721ECC3-1099-47B6-B540-8CE3C6B9272A}"/>
              </a:ext>
            </a:extLst>
          </p:cNvPr>
          <p:cNvSpPr/>
          <p:nvPr/>
        </p:nvSpPr>
        <p:spPr>
          <a:xfrm>
            <a:off x="4661038" y="345226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DA4B660-F7C0-4C1F-A6EA-104B81AEE9A2}"/>
              </a:ext>
            </a:extLst>
          </p:cNvPr>
          <p:cNvSpPr/>
          <p:nvPr/>
        </p:nvSpPr>
        <p:spPr>
          <a:xfrm>
            <a:off x="4661038" y="381166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9D9539F-6424-49C2-BD08-ADAF983F1ABA}"/>
              </a:ext>
            </a:extLst>
          </p:cNvPr>
          <p:cNvSpPr/>
          <p:nvPr/>
        </p:nvSpPr>
        <p:spPr>
          <a:xfrm>
            <a:off x="5633429" y="2928005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5606B73-D36E-47B8-8DB9-223ACE64A247}"/>
              </a:ext>
            </a:extLst>
          </p:cNvPr>
          <p:cNvCxnSpPr>
            <a:stCxn id="3" idx="6"/>
            <a:endCxn id="6" idx="2"/>
          </p:cNvCxnSpPr>
          <p:nvPr/>
        </p:nvCxnSpPr>
        <p:spPr>
          <a:xfrm flipV="1">
            <a:off x="3179588" y="2202241"/>
            <a:ext cx="1459239" cy="103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3BA7EAD1-9FA9-4715-83A6-9591A45BBB3F}"/>
              </a:ext>
            </a:extLst>
          </p:cNvPr>
          <p:cNvCxnSpPr>
            <a:stCxn id="3" idx="6"/>
            <a:endCxn id="7" idx="2"/>
          </p:cNvCxnSpPr>
          <p:nvPr/>
        </p:nvCxnSpPr>
        <p:spPr>
          <a:xfrm>
            <a:off x="3179588" y="2306106"/>
            <a:ext cx="1459239" cy="28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5553627-E709-4D40-88DC-4BDFA1EE795F}"/>
              </a:ext>
            </a:extLst>
          </p:cNvPr>
          <p:cNvCxnSpPr>
            <a:stCxn id="3" idx="6"/>
            <a:endCxn id="8" idx="2"/>
          </p:cNvCxnSpPr>
          <p:nvPr/>
        </p:nvCxnSpPr>
        <p:spPr>
          <a:xfrm>
            <a:off x="3179588" y="2306106"/>
            <a:ext cx="1465211" cy="76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4172DB7-767C-4775-AAAA-324751EA6B4B}"/>
              </a:ext>
            </a:extLst>
          </p:cNvPr>
          <p:cNvCxnSpPr>
            <a:stCxn id="3" idx="6"/>
            <a:endCxn id="9" idx="2"/>
          </p:cNvCxnSpPr>
          <p:nvPr/>
        </p:nvCxnSpPr>
        <p:spPr>
          <a:xfrm>
            <a:off x="3179588" y="2306106"/>
            <a:ext cx="1481450" cy="1228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7C0E711-D73B-4A85-93E3-B4561C6457AF}"/>
              </a:ext>
            </a:extLst>
          </p:cNvPr>
          <p:cNvCxnSpPr>
            <a:stCxn id="3" idx="6"/>
            <a:endCxn id="10" idx="2"/>
          </p:cNvCxnSpPr>
          <p:nvPr/>
        </p:nvCxnSpPr>
        <p:spPr>
          <a:xfrm>
            <a:off x="3179588" y="2306106"/>
            <a:ext cx="1481450" cy="158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64AB0398-E073-481F-86DD-8FA497F6B25B}"/>
              </a:ext>
            </a:extLst>
          </p:cNvPr>
          <p:cNvCxnSpPr>
            <a:stCxn id="4" idx="6"/>
            <a:endCxn id="6" idx="2"/>
          </p:cNvCxnSpPr>
          <p:nvPr/>
        </p:nvCxnSpPr>
        <p:spPr>
          <a:xfrm flipV="1">
            <a:off x="3205210" y="2202241"/>
            <a:ext cx="1433616" cy="80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0C9636F-805A-4C9C-AE8E-913E3B0B0A99}"/>
              </a:ext>
            </a:extLst>
          </p:cNvPr>
          <p:cNvCxnSpPr>
            <a:stCxn id="4" idx="6"/>
            <a:endCxn id="7" idx="2"/>
          </p:cNvCxnSpPr>
          <p:nvPr/>
        </p:nvCxnSpPr>
        <p:spPr>
          <a:xfrm flipV="1">
            <a:off x="3205210" y="2594605"/>
            <a:ext cx="1433616" cy="41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0A76092-C31D-4B07-9A01-687943B7E78F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3205210" y="3010433"/>
            <a:ext cx="1439588" cy="56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39E748C-9CE7-4BC4-8A5B-B0A996F024D0}"/>
              </a:ext>
            </a:extLst>
          </p:cNvPr>
          <p:cNvCxnSpPr>
            <a:stCxn id="5" idx="6"/>
            <a:endCxn id="7" idx="2"/>
          </p:cNvCxnSpPr>
          <p:nvPr/>
        </p:nvCxnSpPr>
        <p:spPr>
          <a:xfrm flipV="1">
            <a:off x="3200733" y="2594604"/>
            <a:ext cx="1438094" cy="117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417AF625-D2EE-48B8-B950-895608B36CB4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3205211" y="3010434"/>
            <a:ext cx="1455827" cy="52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85491C22-016C-42BB-B2A7-A9B7C752C426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3205211" y="3010434"/>
            <a:ext cx="1455827" cy="88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8FD4F34-3ED8-4E85-89BF-ABC6071CE91F}"/>
              </a:ext>
            </a:extLst>
          </p:cNvPr>
          <p:cNvCxnSpPr>
            <a:stCxn id="5" idx="6"/>
            <a:endCxn id="5" idx="6"/>
          </p:cNvCxnSpPr>
          <p:nvPr/>
        </p:nvCxnSpPr>
        <p:spPr>
          <a:xfrm>
            <a:off x="3200733" y="37651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49A5644-6ABF-4218-9B65-08F65A87C8DA}"/>
              </a:ext>
            </a:extLst>
          </p:cNvPr>
          <p:cNvCxnSpPr>
            <a:stCxn id="5" idx="6"/>
            <a:endCxn id="6" idx="2"/>
          </p:cNvCxnSpPr>
          <p:nvPr/>
        </p:nvCxnSpPr>
        <p:spPr>
          <a:xfrm flipV="1">
            <a:off x="3200733" y="2202241"/>
            <a:ext cx="1438094" cy="1562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31FD74FE-7CF4-42AB-8BE5-4AAB8238A9F2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3200733" y="3067146"/>
            <a:ext cx="1444066" cy="697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C1788FA-0AE6-40F9-B0C7-CCCF22B4F203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3200733" y="3534688"/>
            <a:ext cx="1460305" cy="230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9BA1BEB8-BB02-4BF6-89A1-1DF4DD265E66}"/>
              </a:ext>
            </a:extLst>
          </p:cNvPr>
          <p:cNvCxnSpPr>
            <a:stCxn id="5" idx="6"/>
            <a:endCxn id="10" idx="2"/>
          </p:cNvCxnSpPr>
          <p:nvPr/>
        </p:nvCxnSpPr>
        <p:spPr>
          <a:xfrm>
            <a:off x="3200733" y="3765140"/>
            <a:ext cx="1460305" cy="12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B8A8935-4385-4AD0-93FB-356B0439F76C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4790494" y="2202241"/>
            <a:ext cx="842935" cy="80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4B79ECB3-E638-4B0B-B602-C4F1C4DB57CD}"/>
              </a:ext>
            </a:extLst>
          </p:cNvPr>
          <p:cNvCxnSpPr>
            <a:stCxn id="7" idx="6"/>
            <a:endCxn id="11" idx="2"/>
          </p:cNvCxnSpPr>
          <p:nvPr/>
        </p:nvCxnSpPr>
        <p:spPr>
          <a:xfrm>
            <a:off x="4790494" y="2594604"/>
            <a:ext cx="842935" cy="41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4BD088B-E803-4B11-A3B2-43414088015F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4796466" y="3010433"/>
            <a:ext cx="836963" cy="56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6B01A05B-5D89-438B-BA38-79EB32ED6389}"/>
              </a:ext>
            </a:extLst>
          </p:cNvPr>
          <p:cNvCxnSpPr>
            <a:stCxn id="9" idx="6"/>
            <a:endCxn id="11" idx="2"/>
          </p:cNvCxnSpPr>
          <p:nvPr/>
        </p:nvCxnSpPr>
        <p:spPr>
          <a:xfrm flipV="1">
            <a:off x="4812705" y="3010433"/>
            <a:ext cx="820724" cy="52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83140B9A-E9C1-46B2-8675-16EDC3DC30EA}"/>
              </a:ext>
            </a:extLst>
          </p:cNvPr>
          <p:cNvCxnSpPr>
            <a:stCxn id="11" idx="2"/>
            <a:endCxn id="10" idx="6"/>
          </p:cNvCxnSpPr>
          <p:nvPr/>
        </p:nvCxnSpPr>
        <p:spPr>
          <a:xfrm flipH="1">
            <a:off x="4812705" y="3010433"/>
            <a:ext cx="820724" cy="883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44600FFE-5949-4908-96AC-BCC9A6E0CF9E}"/>
              </a:ext>
            </a:extLst>
          </p:cNvPr>
          <p:cNvSpPr/>
          <p:nvPr/>
        </p:nvSpPr>
        <p:spPr>
          <a:xfrm>
            <a:off x="5649668" y="3420990"/>
            <a:ext cx="151667" cy="186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AEE7B4EC-360A-4910-808E-3E9A24D42965}"/>
              </a:ext>
            </a:extLst>
          </p:cNvPr>
          <p:cNvCxnSpPr>
            <a:cxnSpLocks/>
            <a:stCxn id="6" idx="6"/>
            <a:endCxn id="33" idx="2"/>
          </p:cNvCxnSpPr>
          <p:nvPr/>
        </p:nvCxnSpPr>
        <p:spPr>
          <a:xfrm>
            <a:off x="4790494" y="2202241"/>
            <a:ext cx="859174" cy="1312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92165265-DD1F-4601-BFBB-A251CC9F801C}"/>
              </a:ext>
            </a:extLst>
          </p:cNvPr>
          <p:cNvCxnSpPr>
            <a:cxnSpLocks/>
            <a:stCxn id="7" idx="6"/>
            <a:endCxn id="33" idx="2"/>
          </p:cNvCxnSpPr>
          <p:nvPr/>
        </p:nvCxnSpPr>
        <p:spPr>
          <a:xfrm>
            <a:off x="4790494" y="2594604"/>
            <a:ext cx="859174" cy="919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F2D5DC5-44B1-4879-8F8E-42564673C43A}"/>
              </a:ext>
            </a:extLst>
          </p:cNvPr>
          <p:cNvCxnSpPr>
            <a:cxnSpLocks/>
            <a:stCxn id="8" idx="6"/>
            <a:endCxn id="33" idx="2"/>
          </p:cNvCxnSpPr>
          <p:nvPr/>
        </p:nvCxnSpPr>
        <p:spPr>
          <a:xfrm>
            <a:off x="4796466" y="3067146"/>
            <a:ext cx="853202" cy="447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31DA3E6C-29F9-4AC9-A143-3D27E1DE7CE5}"/>
              </a:ext>
            </a:extLst>
          </p:cNvPr>
          <p:cNvCxnSpPr>
            <a:cxnSpLocks/>
            <a:stCxn id="9" idx="6"/>
            <a:endCxn id="33" idx="2"/>
          </p:cNvCxnSpPr>
          <p:nvPr/>
        </p:nvCxnSpPr>
        <p:spPr>
          <a:xfrm flipV="1">
            <a:off x="4812705" y="3514261"/>
            <a:ext cx="836963" cy="20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C1B93412-46E2-414C-B694-7DA016753885}"/>
              </a:ext>
            </a:extLst>
          </p:cNvPr>
          <p:cNvCxnSpPr>
            <a:cxnSpLocks/>
            <a:stCxn id="33" idx="2"/>
            <a:endCxn id="10" idx="6"/>
          </p:cNvCxnSpPr>
          <p:nvPr/>
        </p:nvCxnSpPr>
        <p:spPr>
          <a:xfrm flipH="1">
            <a:off x="4812705" y="3514261"/>
            <a:ext cx="836963" cy="379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橢圓 43">
            <a:extLst>
              <a:ext uri="{FF2B5EF4-FFF2-40B4-BE49-F238E27FC236}">
                <a16:creationId xmlns:a16="http://schemas.microsoft.com/office/drawing/2014/main" id="{17BB5DF9-9062-4A52-9A3D-B74EE24BFC2A}"/>
              </a:ext>
            </a:extLst>
          </p:cNvPr>
          <p:cNvSpPr/>
          <p:nvPr/>
        </p:nvSpPr>
        <p:spPr>
          <a:xfrm>
            <a:off x="5617190" y="2306106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683017A3-B28B-48A7-A6B0-7AD015E699C8}"/>
              </a:ext>
            </a:extLst>
          </p:cNvPr>
          <p:cNvCxnSpPr>
            <a:cxnSpLocks/>
            <a:stCxn id="6" idx="6"/>
            <a:endCxn id="44" idx="2"/>
          </p:cNvCxnSpPr>
          <p:nvPr/>
        </p:nvCxnSpPr>
        <p:spPr>
          <a:xfrm>
            <a:off x="4790494" y="2202241"/>
            <a:ext cx="826696" cy="186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E2E4D7F-2B4E-4656-9EC7-24256A47CF7B}"/>
              </a:ext>
            </a:extLst>
          </p:cNvPr>
          <p:cNvCxnSpPr>
            <a:cxnSpLocks/>
            <a:stCxn id="10" idx="6"/>
            <a:endCxn id="44" idx="2"/>
          </p:cNvCxnSpPr>
          <p:nvPr/>
        </p:nvCxnSpPr>
        <p:spPr>
          <a:xfrm flipV="1">
            <a:off x="4812705" y="2388534"/>
            <a:ext cx="804485" cy="150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69410B8-59CD-4B9E-8A28-5D542E844070}"/>
              </a:ext>
            </a:extLst>
          </p:cNvPr>
          <p:cNvCxnSpPr>
            <a:cxnSpLocks/>
            <a:stCxn id="7" idx="6"/>
            <a:endCxn id="44" idx="2"/>
          </p:cNvCxnSpPr>
          <p:nvPr/>
        </p:nvCxnSpPr>
        <p:spPr>
          <a:xfrm flipV="1">
            <a:off x="4790494" y="2388534"/>
            <a:ext cx="826696" cy="20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6F05BBF3-B2EB-4913-8690-62B2815ACC90}"/>
              </a:ext>
            </a:extLst>
          </p:cNvPr>
          <p:cNvCxnSpPr>
            <a:cxnSpLocks/>
            <a:stCxn id="8" idx="6"/>
            <a:endCxn id="44" idx="2"/>
          </p:cNvCxnSpPr>
          <p:nvPr/>
        </p:nvCxnSpPr>
        <p:spPr>
          <a:xfrm flipV="1">
            <a:off x="4796466" y="2388534"/>
            <a:ext cx="820724" cy="678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DE156CE1-D4C0-4853-B1BC-69EE6F817641}"/>
              </a:ext>
            </a:extLst>
          </p:cNvPr>
          <p:cNvCxnSpPr>
            <a:cxnSpLocks/>
            <a:stCxn id="44" idx="2"/>
            <a:endCxn id="9" idx="6"/>
          </p:cNvCxnSpPr>
          <p:nvPr/>
        </p:nvCxnSpPr>
        <p:spPr>
          <a:xfrm flipH="1">
            <a:off x="4812705" y="2388534"/>
            <a:ext cx="804485" cy="1146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橢圓 79">
            <a:extLst>
              <a:ext uri="{FF2B5EF4-FFF2-40B4-BE49-F238E27FC236}">
                <a16:creationId xmlns:a16="http://schemas.microsoft.com/office/drawing/2014/main" id="{CBE04448-F356-44CA-A7E9-99373006233A}"/>
              </a:ext>
            </a:extLst>
          </p:cNvPr>
          <p:cNvSpPr/>
          <p:nvPr/>
        </p:nvSpPr>
        <p:spPr>
          <a:xfrm>
            <a:off x="6556220" y="2928005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ED600679-EF75-41F3-A686-12C9279731AC}"/>
              </a:ext>
            </a:extLst>
          </p:cNvPr>
          <p:cNvCxnSpPr>
            <a:stCxn id="44" idx="5"/>
            <a:endCxn id="80" idx="2"/>
          </p:cNvCxnSpPr>
          <p:nvPr/>
        </p:nvCxnSpPr>
        <p:spPr>
          <a:xfrm>
            <a:off x="5746646" y="2446819"/>
            <a:ext cx="809574" cy="563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B82F67AC-545E-492E-BECA-B23633458293}"/>
              </a:ext>
            </a:extLst>
          </p:cNvPr>
          <p:cNvCxnSpPr>
            <a:stCxn id="11" idx="6"/>
            <a:endCxn id="80" idx="2"/>
          </p:cNvCxnSpPr>
          <p:nvPr/>
        </p:nvCxnSpPr>
        <p:spPr>
          <a:xfrm>
            <a:off x="5785096" y="3010433"/>
            <a:ext cx="771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B9DCD493-745E-44EC-A8E9-45A6E10A5AE0}"/>
              </a:ext>
            </a:extLst>
          </p:cNvPr>
          <p:cNvCxnSpPr>
            <a:stCxn id="33" idx="6"/>
            <a:endCxn id="80" idx="2"/>
          </p:cNvCxnSpPr>
          <p:nvPr/>
        </p:nvCxnSpPr>
        <p:spPr>
          <a:xfrm flipV="1">
            <a:off x="5801335" y="3010433"/>
            <a:ext cx="754885" cy="50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C7B58879-3375-4319-B6B9-1F3EEFCDA3D1}"/>
              </a:ext>
            </a:extLst>
          </p:cNvPr>
          <p:cNvSpPr txBox="1"/>
          <p:nvPr/>
        </p:nvSpPr>
        <p:spPr>
          <a:xfrm>
            <a:off x="2856322" y="1677971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2F3B3135-3359-4052-A4FE-9DABF9EC06EA}"/>
              </a:ext>
            </a:extLst>
          </p:cNvPr>
          <p:cNvSpPr txBox="1"/>
          <p:nvPr/>
        </p:nvSpPr>
        <p:spPr>
          <a:xfrm>
            <a:off x="6368102" y="2491569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38A4574C-856D-437E-97A7-AD080E396616}"/>
              </a:ext>
            </a:extLst>
          </p:cNvPr>
          <p:cNvSpPr txBox="1"/>
          <p:nvPr/>
        </p:nvSpPr>
        <p:spPr>
          <a:xfrm>
            <a:off x="3837795" y="3837635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w1</a:t>
            </a:r>
            <a:endParaRPr lang="zh-TW" altLang="en-US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2E07CE0D-3255-4A25-B5E1-475D277B3F7F}"/>
              </a:ext>
            </a:extLst>
          </p:cNvPr>
          <p:cNvSpPr txBox="1"/>
          <p:nvPr/>
        </p:nvSpPr>
        <p:spPr>
          <a:xfrm>
            <a:off x="5113647" y="3717313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w2</a:t>
            </a:r>
            <a:endParaRPr lang="zh-TW" altLang="en-US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AA1C8511-BB46-47F2-84E0-6723613962BB}"/>
              </a:ext>
            </a:extLst>
          </p:cNvPr>
          <p:cNvSpPr txBox="1"/>
          <p:nvPr/>
        </p:nvSpPr>
        <p:spPr>
          <a:xfrm>
            <a:off x="4450709" y="1641979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h1</a:t>
            </a:r>
            <a:endParaRPr lang="zh-TW" altLang="en-US" dirty="0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132E2434-8258-4899-847E-F6E9E7F167AB}"/>
              </a:ext>
            </a:extLst>
          </p:cNvPr>
          <p:cNvSpPr txBox="1"/>
          <p:nvPr/>
        </p:nvSpPr>
        <p:spPr>
          <a:xfrm>
            <a:off x="5393837" y="1833676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h2</a:t>
            </a:r>
            <a:endParaRPr lang="zh-TW" altLang="en-US" dirty="0"/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9A358664-AE67-4A88-86F2-383DE54D0D46}"/>
              </a:ext>
            </a:extLst>
          </p:cNvPr>
          <p:cNvSpPr/>
          <p:nvPr/>
        </p:nvSpPr>
        <p:spPr>
          <a:xfrm>
            <a:off x="4665653" y="4309917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A0AE002F-02C3-4401-9D5F-ED9606E39929}"/>
              </a:ext>
            </a:extLst>
          </p:cNvPr>
          <p:cNvSpPr/>
          <p:nvPr/>
        </p:nvSpPr>
        <p:spPr>
          <a:xfrm>
            <a:off x="5727972" y="4206967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5A95E008-38E5-41F1-881B-0951C8045B4A}"/>
              </a:ext>
            </a:extLst>
          </p:cNvPr>
          <p:cNvSpPr txBox="1"/>
          <p:nvPr/>
        </p:nvSpPr>
        <p:spPr>
          <a:xfrm>
            <a:off x="4526543" y="4519056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b1</a:t>
            </a:r>
            <a:endParaRPr lang="zh-TW" altLang="en-US" dirty="0"/>
          </a:p>
        </p:txBody>
      </p: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60091EC0-EA46-499D-80DC-CCC2F946F349}"/>
              </a:ext>
            </a:extLst>
          </p:cNvPr>
          <p:cNvSpPr txBox="1"/>
          <p:nvPr/>
        </p:nvSpPr>
        <p:spPr>
          <a:xfrm>
            <a:off x="5537384" y="4453579"/>
            <a:ext cx="527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b2</a:t>
            </a:r>
            <a:endParaRPr lang="zh-TW" altLang="en-US" dirty="0"/>
          </a:p>
        </p:txBody>
      </p: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772E6362-B9A9-42C8-ACE4-755375D9E51B}"/>
              </a:ext>
            </a:extLst>
          </p:cNvPr>
          <p:cNvCxnSpPr>
            <a:stCxn id="105" idx="0"/>
          </p:cNvCxnSpPr>
          <p:nvPr/>
        </p:nvCxnSpPr>
        <p:spPr>
          <a:xfrm flipH="1" flipV="1">
            <a:off x="5746646" y="3765140"/>
            <a:ext cx="57160" cy="441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347CE2B-5567-4666-AAD5-7B48D03AAB87}"/>
              </a:ext>
            </a:extLst>
          </p:cNvPr>
          <p:cNvCxnSpPr>
            <a:stCxn id="104" idx="7"/>
          </p:cNvCxnSpPr>
          <p:nvPr/>
        </p:nvCxnSpPr>
        <p:spPr>
          <a:xfrm flipH="1" flipV="1">
            <a:off x="4757918" y="4073752"/>
            <a:ext cx="37191" cy="260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圖片 111">
            <a:extLst>
              <a:ext uri="{FF2B5EF4-FFF2-40B4-BE49-F238E27FC236}">
                <a16:creationId xmlns:a16="http://schemas.microsoft.com/office/drawing/2014/main" id="{7A55748A-8F57-4F61-A7FA-EB11AF55D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601" y="3416143"/>
            <a:ext cx="3892837" cy="2553410"/>
          </a:xfrm>
          <a:prstGeom prst="rect">
            <a:avLst/>
          </a:prstGeom>
        </p:spPr>
      </p:pic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E29FD640-19DA-4D6F-871E-FDAEC9E928FF}"/>
              </a:ext>
            </a:extLst>
          </p:cNvPr>
          <p:cNvSpPr txBox="1"/>
          <p:nvPr/>
        </p:nvSpPr>
        <p:spPr>
          <a:xfrm>
            <a:off x="404567" y="6247113"/>
            <a:ext cx="226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2MLP_MINST.py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77502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EC171A-2C77-4E6A-A6E9-057BFC34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Practice 1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4E81D3-BEFF-441C-859E-BD8B561501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Please create a MLP for predicting the MNIST dataset. The parameters are define as </a:t>
            </a:r>
          </a:p>
          <a:p>
            <a:pPr lvl="1"/>
            <a:r>
              <a:rPr lang="en-US" altLang="zh-TW" dirty="0"/>
              <a:t>3 layers</a:t>
            </a:r>
          </a:p>
          <a:p>
            <a:pPr lvl="2"/>
            <a:r>
              <a:rPr lang="en-US" altLang="zh-TW" dirty="0"/>
              <a:t>128</a:t>
            </a:r>
          </a:p>
          <a:p>
            <a:pPr lvl="2"/>
            <a:r>
              <a:rPr lang="en-US" altLang="zh-TW" dirty="0"/>
              <a:t>512</a:t>
            </a:r>
          </a:p>
          <a:p>
            <a:pPr lvl="2"/>
            <a:r>
              <a:rPr lang="en-US" altLang="zh-TW" dirty="0"/>
              <a:t>256</a:t>
            </a:r>
          </a:p>
          <a:p>
            <a:pPr lvl="1"/>
            <a:r>
              <a:rPr lang="en-US" altLang="zh-TW" dirty="0"/>
              <a:t>Batch size </a:t>
            </a:r>
          </a:p>
          <a:p>
            <a:pPr lvl="2"/>
            <a:r>
              <a:rPr lang="en-US" altLang="zh-TW" dirty="0"/>
              <a:t>256</a:t>
            </a:r>
          </a:p>
          <a:p>
            <a:pPr lvl="1"/>
            <a:r>
              <a:rPr lang="en-US" altLang="zh-TW" dirty="0"/>
              <a:t>Epoch</a:t>
            </a:r>
          </a:p>
          <a:p>
            <a:pPr lvl="2"/>
            <a:r>
              <a:rPr lang="en-US" altLang="zh-TW" dirty="0"/>
              <a:t>5000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4206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83F3A-307C-461E-8AB6-3EED1DAA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activation function </a:t>
            </a:r>
            <a:endParaRPr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CD7C293-FE71-45B9-A28C-2F39190BA60C}"/>
              </a:ext>
            </a:extLst>
          </p:cNvPr>
          <p:cNvGrpSpPr/>
          <p:nvPr/>
        </p:nvGrpSpPr>
        <p:grpSpPr>
          <a:xfrm>
            <a:off x="2624497" y="1763142"/>
            <a:ext cx="6321540" cy="4562243"/>
            <a:chOff x="5835313" y="1724787"/>
            <a:chExt cx="3028379" cy="2498973"/>
          </a:xfrm>
        </p:grpSpPr>
        <p:pic>
          <p:nvPicPr>
            <p:cNvPr id="4" name="Picture 4" descr="「gradient vanishing」的圖片搜尋結果">
              <a:extLst>
                <a:ext uri="{FF2B5EF4-FFF2-40B4-BE49-F238E27FC236}">
                  <a16:creationId xmlns:a16="http://schemas.microsoft.com/office/drawing/2014/main" id="{4FA33808-2C3D-4452-83F2-35C497C6D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313" y="1724787"/>
              <a:ext cx="3028378" cy="2171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6426EEE-39F4-4D3B-8C93-CE20CFD26AF8}"/>
                </a:ext>
              </a:extLst>
            </p:cNvPr>
            <p:cNvSpPr/>
            <p:nvPr/>
          </p:nvSpPr>
          <p:spPr>
            <a:xfrm>
              <a:off x="6146869" y="3946761"/>
              <a:ext cx="27168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00" dirty="0"/>
                <a:t>https://towardsdatascience.com/activation-functions-and-its-types-which-is-better-a9a5310cc8f</a:t>
              </a:r>
            </a:p>
          </p:txBody>
        </p:sp>
        <p:sp>
          <p:nvSpPr>
            <p:cNvPr id="6" name="向下箭號 6">
              <a:extLst>
                <a:ext uri="{FF2B5EF4-FFF2-40B4-BE49-F238E27FC236}">
                  <a16:creationId xmlns:a16="http://schemas.microsoft.com/office/drawing/2014/main" id="{2DF603DC-9BE1-4F9C-9F8B-25C914195FF6}"/>
                </a:ext>
              </a:extLst>
            </p:cNvPr>
            <p:cNvSpPr/>
            <p:nvPr/>
          </p:nvSpPr>
          <p:spPr>
            <a:xfrm>
              <a:off x="6364207" y="2959688"/>
              <a:ext cx="484119" cy="3968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7" name="向下箭號 9">
              <a:extLst>
                <a:ext uri="{FF2B5EF4-FFF2-40B4-BE49-F238E27FC236}">
                  <a16:creationId xmlns:a16="http://schemas.microsoft.com/office/drawing/2014/main" id="{418F10B4-C00D-43F2-B0E4-D66B995072DB}"/>
                </a:ext>
              </a:extLst>
            </p:cNvPr>
            <p:cNvSpPr/>
            <p:nvPr/>
          </p:nvSpPr>
          <p:spPr>
            <a:xfrm rot="10800000">
              <a:off x="7832523" y="2528725"/>
              <a:ext cx="484119" cy="3968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329A9899-F657-4FA2-B542-70EBB8962B15}"/>
              </a:ext>
            </a:extLst>
          </p:cNvPr>
          <p:cNvSpPr txBox="1"/>
          <p:nvPr/>
        </p:nvSpPr>
        <p:spPr>
          <a:xfrm>
            <a:off x="404567" y="6247113"/>
            <a:ext cx="2870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2sparseMLP_MINST.py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69012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A2338-CD68-4213-AC80-9730EB580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 time~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4F1264E-7553-4F89-AAFF-CDC8E969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1736" y="1166019"/>
            <a:ext cx="8229600" cy="1614910"/>
          </a:xfrm>
        </p:spPr>
        <p:txBody>
          <a:bodyPr/>
          <a:lstStyle/>
          <a:p>
            <a:r>
              <a:rPr lang="en-US" altLang="zh-TW" dirty="0"/>
              <a:t>Many interesting things happened. Many people cannot answer them using current math theories.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F75895-1F3B-4DD8-9EFB-42008A638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CE8FCBA-4252-4BBD-B4B4-D7782F2C7C9F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40C2E6F-4AB8-49D3-A517-B07FB1B8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0A52530-F92D-440A-B8EC-39A361D6A456}" type="slidenum">
              <a:rPr lang="es-ES" altLang="zh-TW" smtClean="0"/>
              <a:pPr/>
              <a:t>49</a:t>
            </a:fld>
            <a:endParaRPr lang="es-ES" altLang="zh-TW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A780365-E6BC-40AA-BBBB-ABED8B92CA51}"/>
              </a:ext>
            </a:extLst>
          </p:cNvPr>
          <p:cNvSpPr/>
          <p:nvPr/>
        </p:nvSpPr>
        <p:spPr>
          <a:xfrm>
            <a:off x="1971736" y="3330928"/>
            <a:ext cx="84447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2"/>
              </a:rPr>
              <a:t>https://github.com/Bcondux/WorkShopCentSci20180609/blob/master/SampleCode/multilayer_perceptron_overfit.py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4911FE-8805-4003-A7C3-96460392A667}"/>
              </a:ext>
            </a:extLst>
          </p:cNvPr>
          <p:cNvSpPr txBox="1"/>
          <p:nvPr/>
        </p:nvSpPr>
        <p:spPr>
          <a:xfrm>
            <a:off x="3431704" y="4086799"/>
            <a:ext cx="1967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matmul</a:t>
            </a:r>
            <a:r>
              <a:rPr lang="en-US" altLang="zh-TW" dirty="0"/>
              <a:t> :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28DF092-E1C4-4AE0-B5C9-B91086E9D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496" y="4131635"/>
            <a:ext cx="2448272" cy="247042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D7AF83-8567-4F46-A977-C115311031F7}"/>
              </a:ext>
            </a:extLst>
          </p:cNvPr>
          <p:cNvSpPr/>
          <p:nvPr/>
        </p:nvSpPr>
        <p:spPr>
          <a:xfrm>
            <a:off x="4607496" y="4131635"/>
            <a:ext cx="1056456" cy="1851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1317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8B9F38-C9B6-47F0-AEC0-87BC614E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regression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16BF28C-5D6B-4B97-AF32-15E4468E7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8148"/>
          </a:xfrm>
        </p:spPr>
        <p:txBody>
          <a:bodyPr/>
          <a:lstStyle/>
          <a:p>
            <a:r>
              <a:rPr lang="en-US" altLang="zh-TW" dirty="0"/>
              <a:t>Can you please google this?</a:t>
            </a:r>
          </a:p>
          <a:p>
            <a:pPr lvl="1"/>
            <a:r>
              <a:rPr lang="en-US" altLang="zh-TW" dirty="0"/>
              <a:t>Just kidding</a:t>
            </a:r>
          </a:p>
          <a:p>
            <a:pPr lvl="1"/>
            <a:endParaRPr lang="zh-TW" altLang="en-US" dirty="0"/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4F59D553-8CC7-4165-932C-DF351AAFC891}"/>
              </a:ext>
            </a:extLst>
          </p:cNvPr>
          <p:cNvGrpSpPr/>
          <p:nvPr/>
        </p:nvGrpSpPr>
        <p:grpSpPr>
          <a:xfrm>
            <a:off x="478172" y="3139126"/>
            <a:ext cx="8901498" cy="2912882"/>
            <a:chOff x="478172" y="3139126"/>
            <a:chExt cx="8901498" cy="2912882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49715A6A-5120-4F54-A30E-C56EAE0947D1}"/>
                </a:ext>
              </a:extLst>
            </p:cNvPr>
            <p:cNvSpPr txBox="1"/>
            <p:nvPr/>
          </p:nvSpPr>
          <p:spPr>
            <a:xfrm>
              <a:off x="478172" y="3414686"/>
              <a:ext cx="448661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6600" dirty="0"/>
                <a:t>y = Ax + b</a:t>
              </a:r>
              <a:endParaRPr lang="zh-TW" altLang="en-US" sz="6600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5B57C9C-3914-493C-BED9-132E631AE741}"/>
                </a:ext>
              </a:extLst>
            </p:cNvPr>
            <p:cNvSpPr/>
            <p:nvPr/>
          </p:nvSpPr>
          <p:spPr>
            <a:xfrm>
              <a:off x="6096000" y="3139126"/>
              <a:ext cx="3283670" cy="291288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1B79FE19-E283-46CF-BA97-C25909F40811}"/>
                </a:ext>
              </a:extLst>
            </p:cNvPr>
            <p:cNvCxnSpPr/>
            <p:nvPr/>
          </p:nvCxnSpPr>
          <p:spPr>
            <a:xfrm>
              <a:off x="6096000" y="5203596"/>
              <a:ext cx="3283670" cy="0"/>
            </a:xfrm>
            <a:prstGeom prst="line">
              <a:avLst/>
            </a:prstGeom>
            <a:ln>
              <a:solidFill>
                <a:srgbClr val="FF00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A7C4A4B8-A1F3-4272-8E84-8844A52ABA31}"/>
                </a:ext>
              </a:extLst>
            </p:cNvPr>
            <p:cNvCxnSpPr>
              <a:cxnSpLocks/>
            </p:cNvCxnSpPr>
            <p:nvPr/>
          </p:nvCxnSpPr>
          <p:spPr>
            <a:xfrm>
              <a:off x="6674177" y="3139126"/>
              <a:ext cx="0" cy="291288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10DBAF3-4BCD-4E01-9AEC-C0BA54637E1C}"/>
                </a:ext>
              </a:extLst>
            </p:cNvPr>
            <p:cNvSpPr txBox="1"/>
            <p:nvPr/>
          </p:nvSpPr>
          <p:spPr>
            <a:xfrm>
              <a:off x="6414951" y="4947386"/>
              <a:ext cx="188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0</a:t>
              </a:r>
              <a:endParaRPr lang="zh-TW" altLang="en-US" dirty="0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D304611-763B-407B-9452-2456BDFB745E}"/>
                </a:ext>
              </a:extLst>
            </p:cNvPr>
            <p:cNvCxnSpPr/>
            <p:nvPr/>
          </p:nvCxnSpPr>
          <p:spPr>
            <a:xfrm flipV="1">
              <a:off x="6414951" y="3139126"/>
              <a:ext cx="1946624" cy="29128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接點: 弧形 16">
              <a:extLst>
                <a:ext uri="{FF2B5EF4-FFF2-40B4-BE49-F238E27FC236}">
                  <a16:creationId xmlns:a16="http://schemas.microsoft.com/office/drawing/2014/main" id="{62659EAC-8AAD-42E2-AFD3-E1CFAB2AF26A}"/>
                </a:ext>
              </a:extLst>
            </p:cNvPr>
            <p:cNvCxnSpPr/>
            <p:nvPr/>
          </p:nvCxnSpPr>
          <p:spPr>
            <a:xfrm>
              <a:off x="4835951" y="4034672"/>
              <a:ext cx="2394408" cy="688157"/>
            </a:xfrm>
            <a:prstGeom prst="curvedConnector3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2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78AE60-C0B8-4111-9406-34BD3B1FE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Overparameterization – The update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8B782E0-F72F-45E9-A32F-678FF1C7E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70EF3F3-8C05-4B86-9FB4-DEA12D015E8F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DEB65E-9EB7-4FAD-AF66-D806BE3D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1661D7B-921B-4D30-8989-D51371023869}" type="slidenum">
              <a:rPr lang="es-ES" altLang="zh-TW" smtClean="0"/>
              <a:pPr/>
              <a:t>50</a:t>
            </a:fld>
            <a:endParaRPr lang="es-ES" altLang="zh-TW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CB91B6E-409D-420A-B7D0-8FA5E4CA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96" y="1916832"/>
            <a:ext cx="8884608" cy="424847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F47C7BB-980F-4AC0-9937-CAC7F6AB4E5B}"/>
              </a:ext>
            </a:extLst>
          </p:cNvPr>
          <p:cNvSpPr/>
          <p:nvPr/>
        </p:nvSpPr>
        <p:spPr>
          <a:xfrm>
            <a:off x="8015968" y="6452557"/>
            <a:ext cx="2194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100" dirty="0"/>
              <a:t>https://arxiv.org/abs/1812.11118</a:t>
            </a:r>
          </a:p>
        </p:txBody>
      </p:sp>
    </p:spTree>
    <p:extLst>
      <p:ext uri="{BB962C8B-B14F-4D97-AF65-F5344CB8AC3E}">
        <p14:creationId xmlns:p14="http://schemas.microsoft.com/office/powerpoint/2010/main" val="45837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076E4-4661-481F-8077-0EDD1D3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274638"/>
            <a:ext cx="8640960" cy="1143000"/>
          </a:xfrm>
        </p:spPr>
        <p:txBody>
          <a:bodyPr/>
          <a:lstStyle/>
          <a:p>
            <a:r>
              <a:rPr lang="en-US" altLang="zh-TW" dirty="0"/>
              <a:t>How hard will deeper models be?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522E7-393B-4BD2-83C7-0E1B7C8C5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268721"/>
            <a:ext cx="8229600" cy="676672"/>
          </a:xfrm>
        </p:spPr>
        <p:txBody>
          <a:bodyPr/>
          <a:lstStyle/>
          <a:p>
            <a:r>
              <a:rPr lang="en-US" altLang="zh-TW" dirty="0"/>
              <a:t>Gradient vanishing</a:t>
            </a:r>
            <a:endParaRPr lang="zh-TW" altLang="en-US" dirty="0"/>
          </a:p>
        </p:txBody>
      </p:sp>
      <p:sp>
        <p:nvSpPr>
          <p:cNvPr id="19" name="日期版面配置區 18">
            <a:extLst>
              <a:ext uri="{FF2B5EF4-FFF2-40B4-BE49-F238E27FC236}">
                <a16:creationId xmlns:a16="http://schemas.microsoft.com/office/drawing/2014/main" id="{45C509CB-1A01-4B02-9FC2-D9A3A9808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1685D2-0820-48C3-A2DB-D4884259B7CA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F5230112-0FEE-4CC8-B4EC-A15BDCF2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1661D7B-921B-4D30-8989-D51371023869}" type="slidenum">
              <a:rPr lang="es-ES" altLang="zh-TW" smtClean="0"/>
              <a:pPr/>
              <a:t>51</a:t>
            </a:fld>
            <a:endParaRPr lang="es-ES" altLang="zh-TW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4D331CF-38B5-4FD9-BAA8-760325ABCAD2}"/>
              </a:ext>
            </a:extLst>
          </p:cNvPr>
          <p:cNvSpPr/>
          <p:nvPr/>
        </p:nvSpPr>
        <p:spPr>
          <a:xfrm>
            <a:off x="1913627" y="4574450"/>
            <a:ext cx="318535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" dirty="0"/>
              <a:t>http://cswithjames.com/keras-6-vanishing-gradient-problem-relu/</a:t>
            </a:r>
          </a:p>
        </p:txBody>
      </p:sp>
      <p:pic>
        <p:nvPicPr>
          <p:cNvPr id="5" name="Picture 2" descr="http://cswithjames.com/wp-content/uploads/2017/12/lec_10_09.png">
            <a:extLst>
              <a:ext uri="{FF2B5EF4-FFF2-40B4-BE49-F238E27FC236}">
                <a16:creationId xmlns:a16="http://schemas.microsoft.com/office/drawing/2014/main" id="{91AFBFB9-0D11-4229-AF82-2CDCA6C0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520" y="1945393"/>
            <a:ext cx="4214473" cy="2591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15C3898F-1FC5-4C5F-899F-6BBD0AD17CFC}"/>
              </a:ext>
            </a:extLst>
          </p:cNvPr>
          <p:cNvGrpSpPr/>
          <p:nvPr/>
        </p:nvGrpSpPr>
        <p:grpSpPr>
          <a:xfrm>
            <a:off x="6206682" y="1272950"/>
            <a:ext cx="3028379" cy="2498973"/>
            <a:chOff x="5835313" y="1724787"/>
            <a:chExt cx="3028379" cy="2498973"/>
          </a:xfrm>
        </p:grpSpPr>
        <p:pic>
          <p:nvPicPr>
            <p:cNvPr id="6" name="Picture 4" descr="「gradient vanishing」的圖片搜尋結果">
              <a:extLst>
                <a:ext uri="{FF2B5EF4-FFF2-40B4-BE49-F238E27FC236}">
                  <a16:creationId xmlns:a16="http://schemas.microsoft.com/office/drawing/2014/main" id="{C042F855-1603-4063-84A9-E5262185F4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5313" y="1724787"/>
              <a:ext cx="3028378" cy="21711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2C688FE-7C03-4FF1-8431-B031B37F406F}"/>
                </a:ext>
              </a:extLst>
            </p:cNvPr>
            <p:cNvSpPr/>
            <p:nvPr/>
          </p:nvSpPr>
          <p:spPr>
            <a:xfrm>
              <a:off x="6146869" y="3946761"/>
              <a:ext cx="271682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600" dirty="0"/>
                <a:t>https://towardsdatascience.com/activation-functions-and-its-types-which-is-better-a9a5310cc8f</a:t>
              </a:r>
            </a:p>
          </p:txBody>
        </p:sp>
        <p:sp>
          <p:nvSpPr>
            <p:cNvPr id="8" name="向下箭號 6">
              <a:extLst>
                <a:ext uri="{FF2B5EF4-FFF2-40B4-BE49-F238E27FC236}">
                  <a16:creationId xmlns:a16="http://schemas.microsoft.com/office/drawing/2014/main" id="{3A0E3661-CC80-4A89-B01A-8F70BCD47939}"/>
                </a:ext>
              </a:extLst>
            </p:cNvPr>
            <p:cNvSpPr/>
            <p:nvPr/>
          </p:nvSpPr>
          <p:spPr>
            <a:xfrm>
              <a:off x="6364207" y="2959688"/>
              <a:ext cx="484119" cy="3968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  <p:sp>
          <p:nvSpPr>
            <p:cNvPr id="9" name="向下箭號 9">
              <a:extLst>
                <a:ext uri="{FF2B5EF4-FFF2-40B4-BE49-F238E27FC236}">
                  <a16:creationId xmlns:a16="http://schemas.microsoft.com/office/drawing/2014/main" id="{4AAC316C-5FF6-48C0-AA75-412E6AA423F5}"/>
                </a:ext>
              </a:extLst>
            </p:cNvPr>
            <p:cNvSpPr/>
            <p:nvPr/>
          </p:nvSpPr>
          <p:spPr>
            <a:xfrm rot="10800000">
              <a:off x="7832523" y="2528725"/>
              <a:ext cx="484119" cy="39685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350"/>
            </a:p>
          </p:txBody>
        </p:sp>
      </p:grp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5B6E58E-E00B-4CBB-9271-5F6E05675303}"/>
              </a:ext>
            </a:extLst>
          </p:cNvPr>
          <p:cNvGrpSpPr/>
          <p:nvPr/>
        </p:nvGrpSpPr>
        <p:grpSpPr>
          <a:xfrm>
            <a:off x="6097562" y="3823406"/>
            <a:ext cx="3573167" cy="1122660"/>
            <a:chOff x="4716016" y="3980578"/>
            <a:chExt cx="3573167" cy="1122660"/>
          </a:xfrm>
        </p:grpSpPr>
        <p:pic>
          <p:nvPicPr>
            <p:cNvPr id="10" name="Picture 6" descr="「xavier initialization output」的圖片搜尋結果">
              <a:extLst>
                <a:ext uri="{FF2B5EF4-FFF2-40B4-BE49-F238E27FC236}">
                  <a16:creationId xmlns:a16="http://schemas.microsoft.com/office/drawing/2014/main" id="{CCCB7C90-415F-47B7-8C3C-04FD66E601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057"/>
            <a:stretch/>
          </p:blipFill>
          <p:spPr bwMode="auto">
            <a:xfrm>
              <a:off x="4716016" y="3980578"/>
              <a:ext cx="3573167" cy="932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1E2717F-11E0-47E1-BB83-5C3BDDD47BDE}"/>
                </a:ext>
              </a:extLst>
            </p:cNvPr>
            <p:cNvSpPr/>
            <p:nvPr/>
          </p:nvSpPr>
          <p:spPr>
            <a:xfrm>
              <a:off x="4716016" y="4883947"/>
              <a:ext cx="2247731" cy="2192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825" dirty="0"/>
                <a:t>http://blog.csdn.net/zjucor/article/details/7815</a:t>
              </a:r>
            </a:p>
          </p:txBody>
        </p:sp>
      </p:grpSp>
      <p:pic>
        <p:nvPicPr>
          <p:cNvPr id="26626" name="Picture 2" descr="https://img-blog.csdn.net/20170401100448622?watermark/2/text/aHR0cDovL2Jsb2cuY3Nkbi5uZXQvY3BwamF2YV8=/font/5a6L5L2T/fontsize/400/fill/I0JBQkFCMA==/dissolve/70/gravity/Center">
            <a:extLst>
              <a:ext uri="{FF2B5EF4-FFF2-40B4-BE49-F238E27FC236}">
                <a16:creationId xmlns:a16="http://schemas.microsoft.com/office/drawing/2014/main" id="{485A1510-A3D2-4F2F-8068-8D88118B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4757147"/>
            <a:ext cx="3384375" cy="191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F3A9DF67-385F-4172-A7C0-64112EB7057C}"/>
              </a:ext>
            </a:extLst>
          </p:cNvPr>
          <p:cNvSpPr/>
          <p:nvPr/>
        </p:nvSpPr>
        <p:spPr>
          <a:xfrm>
            <a:off x="2254427" y="658336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hlinkClick r:id="rId6"/>
              </a:rPr>
              <a:t>https://blog.csdn.net/cppjava_/article/details/68941436</a:t>
            </a:r>
            <a:endParaRPr lang="zh-TW" altLang="en-US" sz="1000" dirty="0"/>
          </a:p>
        </p:txBody>
      </p:sp>
      <p:pic>
        <p:nvPicPr>
          <p:cNvPr id="26628" name="Picture 4" descr="ãsigmoid gradient derivativeãçåçæå°çµæ">
            <a:extLst>
              <a:ext uri="{FF2B5EF4-FFF2-40B4-BE49-F238E27FC236}">
                <a16:creationId xmlns:a16="http://schemas.microsoft.com/office/drawing/2014/main" id="{7F28DC0B-6D3E-4572-B376-2093E4F74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536" y="5027200"/>
            <a:ext cx="3214475" cy="173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C8F88FD-10D1-463C-A4DA-F87E8F70C95C}"/>
              </a:ext>
            </a:extLst>
          </p:cNvPr>
          <p:cNvSpPr txBox="1"/>
          <p:nvPr/>
        </p:nvSpPr>
        <p:spPr>
          <a:xfrm>
            <a:off x="2441555" y="4923743"/>
            <a:ext cx="2330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Only 1/4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94194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7076E4-4661-481F-8077-0EDD1D33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3512" y="274638"/>
            <a:ext cx="8640960" cy="1143000"/>
          </a:xfrm>
        </p:spPr>
        <p:txBody>
          <a:bodyPr/>
          <a:lstStyle/>
          <a:p>
            <a:r>
              <a:rPr lang="en-US" altLang="zh-TW" dirty="0"/>
              <a:t>The power of deeper model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2522E7-393B-4BD2-83C7-0E1B7C8C5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525963"/>
          </a:xfrm>
        </p:spPr>
        <p:txBody>
          <a:bodyPr/>
          <a:lstStyle/>
          <a:p>
            <a:r>
              <a:rPr lang="en-US" altLang="zh-TW" dirty="0"/>
              <a:t>Pretrain</a:t>
            </a:r>
            <a:r>
              <a:rPr lang="zh-TW" altLang="en-US" dirty="0"/>
              <a:t> </a:t>
            </a:r>
            <a:r>
              <a:rPr lang="en-US" altLang="zh-TW" dirty="0"/>
              <a:t>---- the old fashion style</a:t>
            </a:r>
          </a:p>
          <a:p>
            <a:pPr lvl="1"/>
            <a:r>
              <a:rPr lang="en-US" altLang="zh-TW" dirty="0"/>
              <a:t>Restricted Boltzmann machine (RBM)</a:t>
            </a:r>
          </a:p>
        </p:txBody>
      </p:sp>
      <p:sp>
        <p:nvSpPr>
          <p:cNvPr id="170" name="日期版面配置區 169">
            <a:extLst>
              <a:ext uri="{FF2B5EF4-FFF2-40B4-BE49-F238E27FC236}">
                <a16:creationId xmlns:a16="http://schemas.microsoft.com/office/drawing/2014/main" id="{A7A77B0E-33D0-45B1-8FA7-8D2F3C0F6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0B7D95-A73C-4C31-876A-3919BE4A8EE0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171" name="投影片編號版面配置區 170">
            <a:extLst>
              <a:ext uri="{FF2B5EF4-FFF2-40B4-BE49-F238E27FC236}">
                <a16:creationId xmlns:a16="http://schemas.microsoft.com/office/drawing/2014/main" id="{3951ACDD-4EBD-4496-AD28-97211BAFA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41661D7B-921B-4D30-8989-D51371023869}" type="slidenum">
              <a:rPr lang="es-ES" altLang="zh-TW" smtClean="0"/>
              <a:pPr/>
              <a:t>52</a:t>
            </a:fld>
            <a:endParaRPr lang="es-ES" altLang="zh-TW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C5989D6-E7FB-4B2A-AA41-9D0A3C162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164" y="5824299"/>
            <a:ext cx="5200718" cy="96885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A0AF0D4-236A-4701-BA40-BD220F646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7" y="2760979"/>
            <a:ext cx="4981575" cy="2880758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AA222739-E963-42C0-A5A8-55D38AFCBF49}"/>
              </a:ext>
            </a:extLst>
          </p:cNvPr>
          <p:cNvSpPr/>
          <p:nvPr/>
        </p:nvSpPr>
        <p:spPr>
          <a:xfrm>
            <a:off x="7827600" y="357949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189A3F-0896-4F21-A7E7-4162F8E0F854}"/>
              </a:ext>
            </a:extLst>
          </p:cNvPr>
          <p:cNvSpPr/>
          <p:nvPr/>
        </p:nvSpPr>
        <p:spPr>
          <a:xfrm>
            <a:off x="7392144" y="2852936"/>
            <a:ext cx="2304256" cy="28803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</a:rPr>
              <a:t>Input data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6B36E01-009F-46BF-B0D4-0F35A41DB67A}"/>
              </a:ext>
            </a:extLst>
          </p:cNvPr>
          <p:cNvSpPr/>
          <p:nvPr/>
        </p:nvSpPr>
        <p:spPr>
          <a:xfrm>
            <a:off x="8268449" y="357949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994EC7B-1BC4-4C5D-B884-418132F6A25A}"/>
              </a:ext>
            </a:extLst>
          </p:cNvPr>
          <p:cNvSpPr/>
          <p:nvPr/>
        </p:nvSpPr>
        <p:spPr>
          <a:xfrm>
            <a:off x="8691696" y="357949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4198495-0678-4A5B-BD06-D069B6118EF7}"/>
              </a:ext>
            </a:extLst>
          </p:cNvPr>
          <p:cNvSpPr/>
          <p:nvPr/>
        </p:nvSpPr>
        <p:spPr>
          <a:xfrm>
            <a:off x="9162630" y="357949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向下 12">
            <a:extLst>
              <a:ext uri="{FF2B5EF4-FFF2-40B4-BE49-F238E27FC236}">
                <a16:creationId xmlns:a16="http://schemas.microsoft.com/office/drawing/2014/main" id="{D7A2497E-E7C0-4021-A2D9-E61A646924E5}"/>
              </a:ext>
            </a:extLst>
          </p:cNvPr>
          <p:cNvSpPr/>
          <p:nvPr/>
        </p:nvSpPr>
        <p:spPr>
          <a:xfrm>
            <a:off x="8328249" y="3212976"/>
            <a:ext cx="580285" cy="28803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A3C0E525-DC32-4E20-A54F-98A03B711891}"/>
              </a:ext>
            </a:extLst>
          </p:cNvPr>
          <p:cNvSpPr/>
          <p:nvPr/>
        </p:nvSpPr>
        <p:spPr>
          <a:xfrm>
            <a:off x="7392144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74CE9382-813F-4AC2-A792-20AAEA354AC1}"/>
              </a:ext>
            </a:extLst>
          </p:cNvPr>
          <p:cNvSpPr/>
          <p:nvPr/>
        </p:nvSpPr>
        <p:spPr>
          <a:xfrm>
            <a:off x="7832993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734BC0E-A404-498F-AAE2-44A49025A05E}"/>
              </a:ext>
            </a:extLst>
          </p:cNvPr>
          <p:cNvSpPr/>
          <p:nvPr/>
        </p:nvSpPr>
        <p:spPr>
          <a:xfrm>
            <a:off x="8256240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F2703B36-8373-4ACD-9C3F-CD83E21BB9D9}"/>
              </a:ext>
            </a:extLst>
          </p:cNvPr>
          <p:cNvSpPr/>
          <p:nvPr/>
        </p:nvSpPr>
        <p:spPr>
          <a:xfrm>
            <a:off x="8727174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A705B7C2-47A1-448D-A490-5991F688986B}"/>
              </a:ext>
            </a:extLst>
          </p:cNvPr>
          <p:cNvSpPr/>
          <p:nvPr/>
        </p:nvSpPr>
        <p:spPr>
          <a:xfrm>
            <a:off x="9168023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5C1B6349-6D62-42E5-9A85-2962281FCE93}"/>
              </a:ext>
            </a:extLst>
          </p:cNvPr>
          <p:cNvSpPr/>
          <p:nvPr/>
        </p:nvSpPr>
        <p:spPr>
          <a:xfrm>
            <a:off x="9591270" y="4581128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F35595DC-C054-4CB7-B1C2-1516691C0527}"/>
              </a:ext>
            </a:extLst>
          </p:cNvPr>
          <p:cNvCxnSpPr>
            <a:stCxn id="6" idx="4"/>
            <a:endCxn id="14" idx="0"/>
          </p:cNvCxnSpPr>
          <p:nvPr/>
        </p:nvCxnSpPr>
        <p:spPr>
          <a:xfrm flipH="1">
            <a:off x="7572164" y="4011538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82EDF126-312C-4B49-826B-5B0DA074FCF1}"/>
              </a:ext>
            </a:extLst>
          </p:cNvPr>
          <p:cNvCxnSpPr>
            <a:cxnSpLocks/>
            <a:stCxn id="6" idx="4"/>
            <a:endCxn id="15" idx="0"/>
          </p:cNvCxnSpPr>
          <p:nvPr/>
        </p:nvCxnSpPr>
        <p:spPr>
          <a:xfrm>
            <a:off x="8007621" y="4011538"/>
            <a:ext cx="5393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C63C040-BAFB-45E1-A4D3-9BD3907B1419}"/>
              </a:ext>
            </a:extLst>
          </p:cNvPr>
          <p:cNvCxnSpPr>
            <a:cxnSpLocks/>
            <a:stCxn id="6" idx="4"/>
            <a:endCxn id="16" idx="0"/>
          </p:cNvCxnSpPr>
          <p:nvPr/>
        </p:nvCxnSpPr>
        <p:spPr>
          <a:xfrm>
            <a:off x="8007620" y="4011538"/>
            <a:ext cx="42864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4B2CF63-5AE8-4D3E-9894-BC51B6BA9268}"/>
              </a:ext>
            </a:extLst>
          </p:cNvPr>
          <p:cNvCxnSpPr>
            <a:cxnSpLocks/>
            <a:stCxn id="6" idx="4"/>
            <a:endCxn id="17" idx="0"/>
          </p:cNvCxnSpPr>
          <p:nvPr/>
        </p:nvCxnSpPr>
        <p:spPr>
          <a:xfrm>
            <a:off x="8007620" y="4011538"/>
            <a:ext cx="899574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41BCE5F-1B20-4978-99F6-154364304C96}"/>
              </a:ext>
            </a:extLst>
          </p:cNvPr>
          <p:cNvCxnSpPr>
            <a:cxnSpLocks/>
            <a:stCxn id="6" idx="4"/>
            <a:endCxn id="18" idx="7"/>
          </p:cNvCxnSpPr>
          <p:nvPr/>
        </p:nvCxnSpPr>
        <p:spPr>
          <a:xfrm>
            <a:off x="8007620" y="4011538"/>
            <a:ext cx="1467716" cy="63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0A451CD-1C1E-4C6D-9271-88DB4D304E02}"/>
              </a:ext>
            </a:extLst>
          </p:cNvPr>
          <p:cNvCxnSpPr>
            <a:cxnSpLocks/>
            <a:stCxn id="6" idx="4"/>
            <a:endCxn id="19" idx="0"/>
          </p:cNvCxnSpPr>
          <p:nvPr/>
        </p:nvCxnSpPr>
        <p:spPr>
          <a:xfrm>
            <a:off x="8007620" y="4011538"/>
            <a:ext cx="176367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A16BF758-BB0E-4660-ACCE-88F56DB70770}"/>
              </a:ext>
            </a:extLst>
          </p:cNvPr>
          <p:cNvCxnSpPr>
            <a:cxnSpLocks/>
            <a:stCxn id="8" idx="4"/>
            <a:endCxn id="14" idx="0"/>
          </p:cNvCxnSpPr>
          <p:nvPr/>
        </p:nvCxnSpPr>
        <p:spPr>
          <a:xfrm flipH="1">
            <a:off x="7572165" y="4011538"/>
            <a:ext cx="876305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9DEF304-C334-408D-BB2A-A0A0C5FA275A}"/>
              </a:ext>
            </a:extLst>
          </p:cNvPr>
          <p:cNvCxnSpPr>
            <a:cxnSpLocks/>
            <a:stCxn id="8" idx="4"/>
            <a:endCxn id="15" idx="0"/>
          </p:cNvCxnSpPr>
          <p:nvPr/>
        </p:nvCxnSpPr>
        <p:spPr>
          <a:xfrm flipH="1">
            <a:off x="8013013" y="4011538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936D4D25-361B-437D-B302-414E47C8861F}"/>
              </a:ext>
            </a:extLst>
          </p:cNvPr>
          <p:cNvCxnSpPr>
            <a:cxnSpLocks/>
            <a:stCxn id="8" idx="4"/>
            <a:endCxn id="16" idx="0"/>
          </p:cNvCxnSpPr>
          <p:nvPr/>
        </p:nvCxnSpPr>
        <p:spPr>
          <a:xfrm flipH="1">
            <a:off x="8436261" y="4011538"/>
            <a:ext cx="12209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B1EC7EAD-647F-464A-B887-EF2B06AB6895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>
            <a:off x="8448470" y="4011538"/>
            <a:ext cx="458725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FB6746B4-236D-4742-B110-0D50A8C881B8}"/>
              </a:ext>
            </a:extLst>
          </p:cNvPr>
          <p:cNvCxnSpPr>
            <a:cxnSpLocks/>
            <a:stCxn id="8" idx="4"/>
            <a:endCxn id="18" idx="0"/>
          </p:cNvCxnSpPr>
          <p:nvPr/>
        </p:nvCxnSpPr>
        <p:spPr>
          <a:xfrm>
            <a:off x="8448469" y="4011538"/>
            <a:ext cx="899574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B46C88E1-121A-496C-AC93-8CB39C768BD9}"/>
              </a:ext>
            </a:extLst>
          </p:cNvPr>
          <p:cNvCxnSpPr>
            <a:cxnSpLocks/>
            <a:stCxn id="8" idx="4"/>
            <a:endCxn id="19" idx="0"/>
          </p:cNvCxnSpPr>
          <p:nvPr/>
        </p:nvCxnSpPr>
        <p:spPr>
          <a:xfrm>
            <a:off x="8448470" y="4011538"/>
            <a:ext cx="1322821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3F37CC2D-2FD1-4332-ADEE-8EA4CE949F25}"/>
              </a:ext>
            </a:extLst>
          </p:cNvPr>
          <p:cNvCxnSpPr>
            <a:cxnSpLocks/>
            <a:stCxn id="9" idx="4"/>
            <a:endCxn id="14" idx="0"/>
          </p:cNvCxnSpPr>
          <p:nvPr/>
        </p:nvCxnSpPr>
        <p:spPr>
          <a:xfrm flipH="1">
            <a:off x="7572164" y="4011538"/>
            <a:ext cx="1299552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7F94136C-FEFB-432D-91AF-49A60B609392}"/>
              </a:ext>
            </a:extLst>
          </p:cNvPr>
          <p:cNvCxnSpPr>
            <a:cxnSpLocks/>
            <a:stCxn id="9" idx="4"/>
            <a:endCxn id="15" idx="0"/>
          </p:cNvCxnSpPr>
          <p:nvPr/>
        </p:nvCxnSpPr>
        <p:spPr>
          <a:xfrm flipH="1">
            <a:off x="8013014" y="4011538"/>
            <a:ext cx="858703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AD0CD954-42C6-4F7E-897F-5E048D698FC4}"/>
              </a:ext>
            </a:extLst>
          </p:cNvPr>
          <p:cNvCxnSpPr>
            <a:cxnSpLocks/>
            <a:stCxn id="9" idx="4"/>
            <a:endCxn id="16" idx="0"/>
          </p:cNvCxnSpPr>
          <p:nvPr/>
        </p:nvCxnSpPr>
        <p:spPr>
          <a:xfrm flipH="1">
            <a:off x="8436260" y="4011538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F5F4B330-0EB5-4EC0-A4E6-5DE35384885A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>
            <a:off x="8871716" y="4011538"/>
            <a:ext cx="35478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4186E3FA-4477-407F-8550-FEC2F69F28EA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8871716" y="4011538"/>
            <a:ext cx="89552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ECC2D03-B1F9-4760-98DF-3C561FBCD4DF}"/>
              </a:ext>
            </a:extLst>
          </p:cNvPr>
          <p:cNvCxnSpPr>
            <a:cxnSpLocks/>
            <a:stCxn id="9" idx="4"/>
            <a:endCxn id="19" idx="0"/>
          </p:cNvCxnSpPr>
          <p:nvPr/>
        </p:nvCxnSpPr>
        <p:spPr>
          <a:xfrm>
            <a:off x="8871716" y="4011538"/>
            <a:ext cx="899574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25E8857B-E46B-410C-8123-E79CFE427224}"/>
              </a:ext>
            </a:extLst>
          </p:cNvPr>
          <p:cNvCxnSpPr>
            <a:cxnSpLocks/>
            <a:stCxn id="10" idx="4"/>
            <a:endCxn id="14" idx="0"/>
          </p:cNvCxnSpPr>
          <p:nvPr/>
        </p:nvCxnSpPr>
        <p:spPr>
          <a:xfrm flipH="1">
            <a:off x="7572164" y="4011538"/>
            <a:ext cx="177048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4D6287D6-D803-4DD2-A509-FDF873BDA971}"/>
              </a:ext>
            </a:extLst>
          </p:cNvPr>
          <p:cNvCxnSpPr>
            <a:cxnSpLocks/>
            <a:stCxn id="10" idx="4"/>
            <a:endCxn id="15" idx="0"/>
          </p:cNvCxnSpPr>
          <p:nvPr/>
        </p:nvCxnSpPr>
        <p:spPr>
          <a:xfrm flipH="1">
            <a:off x="8013014" y="4011538"/>
            <a:ext cx="1329637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DD6DE1F7-04F6-4BCE-A9D5-81AA35F91EE7}"/>
              </a:ext>
            </a:extLst>
          </p:cNvPr>
          <p:cNvCxnSpPr>
            <a:cxnSpLocks/>
            <a:stCxn id="10" idx="4"/>
            <a:endCxn id="16" idx="0"/>
          </p:cNvCxnSpPr>
          <p:nvPr/>
        </p:nvCxnSpPr>
        <p:spPr>
          <a:xfrm flipH="1">
            <a:off x="8436260" y="4011538"/>
            <a:ext cx="90639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E40A8219-36D5-4DF7-899B-1FCBC261F9A9}"/>
              </a:ext>
            </a:extLst>
          </p:cNvPr>
          <p:cNvCxnSpPr>
            <a:cxnSpLocks/>
            <a:stCxn id="10" idx="4"/>
            <a:endCxn id="17" idx="0"/>
          </p:cNvCxnSpPr>
          <p:nvPr/>
        </p:nvCxnSpPr>
        <p:spPr>
          <a:xfrm flipH="1">
            <a:off x="8907194" y="4011538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15247825-E846-45A3-B1F5-43EB93D09852}"/>
              </a:ext>
            </a:extLst>
          </p:cNvPr>
          <p:cNvCxnSpPr>
            <a:cxnSpLocks/>
            <a:stCxn id="10" idx="4"/>
          </p:cNvCxnSpPr>
          <p:nvPr/>
        </p:nvCxnSpPr>
        <p:spPr>
          <a:xfrm>
            <a:off x="9342651" y="4011538"/>
            <a:ext cx="440849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C6DF9FA7-6CF4-41FA-8377-3971E6EF8AFA}"/>
              </a:ext>
            </a:extLst>
          </p:cNvPr>
          <p:cNvCxnSpPr>
            <a:cxnSpLocks/>
            <a:stCxn id="10" idx="4"/>
            <a:endCxn id="19" idx="0"/>
          </p:cNvCxnSpPr>
          <p:nvPr/>
        </p:nvCxnSpPr>
        <p:spPr>
          <a:xfrm>
            <a:off x="9342650" y="4011538"/>
            <a:ext cx="42864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箭號: 向下 113">
            <a:extLst>
              <a:ext uri="{FF2B5EF4-FFF2-40B4-BE49-F238E27FC236}">
                <a16:creationId xmlns:a16="http://schemas.microsoft.com/office/drawing/2014/main" id="{44A9AC13-DFB1-4C54-BB3E-E49FCA0C0F5B}"/>
              </a:ext>
            </a:extLst>
          </p:cNvPr>
          <p:cNvSpPr/>
          <p:nvPr/>
        </p:nvSpPr>
        <p:spPr>
          <a:xfrm>
            <a:off x="7032104" y="3645024"/>
            <a:ext cx="215498" cy="136815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0DA50335-7A97-4E94-B7DC-C8B27C6DE755}"/>
              </a:ext>
            </a:extLst>
          </p:cNvPr>
          <p:cNvSpPr txBox="1"/>
          <p:nvPr/>
        </p:nvSpPr>
        <p:spPr>
          <a:xfrm>
            <a:off x="6691388" y="3212976"/>
            <a:ext cx="111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forward</a:t>
            </a:r>
            <a:endParaRPr lang="zh-TW" altLang="en-US" dirty="0"/>
          </a:p>
        </p:txBody>
      </p:sp>
      <p:sp>
        <p:nvSpPr>
          <p:cNvPr id="116" name="箭號: 向下 115">
            <a:extLst>
              <a:ext uri="{FF2B5EF4-FFF2-40B4-BE49-F238E27FC236}">
                <a16:creationId xmlns:a16="http://schemas.microsoft.com/office/drawing/2014/main" id="{1F418D7F-AA92-4798-9212-83F061C1F36C}"/>
              </a:ext>
            </a:extLst>
          </p:cNvPr>
          <p:cNvSpPr/>
          <p:nvPr/>
        </p:nvSpPr>
        <p:spPr>
          <a:xfrm flipV="1">
            <a:off x="10077525" y="3579491"/>
            <a:ext cx="249911" cy="1335385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51BCA838-7BD4-4E7C-93C7-EC8BF8F7FD8A}"/>
              </a:ext>
            </a:extLst>
          </p:cNvPr>
          <p:cNvSpPr txBox="1"/>
          <p:nvPr/>
        </p:nvSpPr>
        <p:spPr>
          <a:xfrm>
            <a:off x="9522671" y="3193464"/>
            <a:ext cx="1284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backward</a:t>
            </a:r>
            <a:endParaRPr lang="zh-TW" altLang="en-US" dirty="0"/>
          </a:p>
        </p:txBody>
      </p:sp>
      <p:sp>
        <p:nvSpPr>
          <p:cNvPr id="118" name="橢圓 117">
            <a:extLst>
              <a:ext uri="{FF2B5EF4-FFF2-40B4-BE49-F238E27FC236}">
                <a16:creationId xmlns:a16="http://schemas.microsoft.com/office/drawing/2014/main" id="{A8A1B83E-57D3-48E4-8C9A-8C077BFF0367}"/>
              </a:ext>
            </a:extLst>
          </p:cNvPr>
          <p:cNvSpPr/>
          <p:nvPr/>
        </p:nvSpPr>
        <p:spPr>
          <a:xfrm>
            <a:off x="7827600" y="558924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5D8AC673-3E70-42A8-A71D-9535D543B959}"/>
              </a:ext>
            </a:extLst>
          </p:cNvPr>
          <p:cNvSpPr/>
          <p:nvPr/>
        </p:nvSpPr>
        <p:spPr>
          <a:xfrm>
            <a:off x="8268449" y="558924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C1E81E15-ED09-40D6-A591-AF386B373DAE}"/>
              </a:ext>
            </a:extLst>
          </p:cNvPr>
          <p:cNvSpPr/>
          <p:nvPr/>
        </p:nvSpPr>
        <p:spPr>
          <a:xfrm>
            <a:off x="8691696" y="558924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835A0AE6-6EAC-4471-B0CC-CC0D9B5B0E28}"/>
              </a:ext>
            </a:extLst>
          </p:cNvPr>
          <p:cNvSpPr/>
          <p:nvPr/>
        </p:nvSpPr>
        <p:spPr>
          <a:xfrm>
            <a:off x="9162630" y="5589240"/>
            <a:ext cx="360040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22" name="直線接點 121">
            <a:extLst>
              <a:ext uri="{FF2B5EF4-FFF2-40B4-BE49-F238E27FC236}">
                <a16:creationId xmlns:a16="http://schemas.microsoft.com/office/drawing/2014/main" id="{5AA99313-2FA0-4ADF-BC77-F8B9F2E38E07}"/>
              </a:ext>
            </a:extLst>
          </p:cNvPr>
          <p:cNvCxnSpPr>
            <a:cxnSpLocks/>
            <a:stCxn id="14" idx="4"/>
            <a:endCxn id="118" idx="0"/>
          </p:cNvCxnSpPr>
          <p:nvPr/>
        </p:nvCxnSpPr>
        <p:spPr>
          <a:xfrm>
            <a:off x="7572164" y="5013176"/>
            <a:ext cx="43545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8CCF441D-DAD8-4628-B5F0-F2851D3E3A10}"/>
              </a:ext>
            </a:extLst>
          </p:cNvPr>
          <p:cNvCxnSpPr>
            <a:cxnSpLocks/>
          </p:cNvCxnSpPr>
          <p:nvPr/>
        </p:nvCxnSpPr>
        <p:spPr>
          <a:xfrm>
            <a:off x="8007621" y="5013176"/>
            <a:ext cx="5393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接點 123">
            <a:extLst>
              <a:ext uri="{FF2B5EF4-FFF2-40B4-BE49-F238E27FC236}">
                <a16:creationId xmlns:a16="http://schemas.microsoft.com/office/drawing/2014/main" id="{C0307EAB-4DD7-4D75-A8AF-33345E55FCBF}"/>
              </a:ext>
            </a:extLst>
          </p:cNvPr>
          <p:cNvCxnSpPr>
            <a:cxnSpLocks/>
          </p:cNvCxnSpPr>
          <p:nvPr/>
        </p:nvCxnSpPr>
        <p:spPr>
          <a:xfrm>
            <a:off x="8007620" y="5013176"/>
            <a:ext cx="42864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接點 124">
            <a:extLst>
              <a:ext uri="{FF2B5EF4-FFF2-40B4-BE49-F238E27FC236}">
                <a16:creationId xmlns:a16="http://schemas.microsoft.com/office/drawing/2014/main" id="{F809B2C0-DBBD-41E4-8B22-EB88FE6F73B3}"/>
              </a:ext>
            </a:extLst>
          </p:cNvPr>
          <p:cNvCxnSpPr>
            <a:cxnSpLocks/>
          </p:cNvCxnSpPr>
          <p:nvPr/>
        </p:nvCxnSpPr>
        <p:spPr>
          <a:xfrm>
            <a:off x="8007620" y="5013176"/>
            <a:ext cx="899574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88CDF2CF-F705-4E1F-B7FF-1CC230758899}"/>
              </a:ext>
            </a:extLst>
          </p:cNvPr>
          <p:cNvCxnSpPr>
            <a:cxnSpLocks/>
            <a:stCxn id="121" idx="0"/>
            <a:endCxn id="18" idx="4"/>
          </p:cNvCxnSpPr>
          <p:nvPr/>
        </p:nvCxnSpPr>
        <p:spPr>
          <a:xfrm flipV="1">
            <a:off x="9342651" y="5013176"/>
            <a:ext cx="5393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>
            <a:extLst>
              <a:ext uri="{FF2B5EF4-FFF2-40B4-BE49-F238E27FC236}">
                <a16:creationId xmlns:a16="http://schemas.microsoft.com/office/drawing/2014/main" id="{C65DF611-8276-4819-87BC-6E6D6803F156}"/>
              </a:ext>
            </a:extLst>
          </p:cNvPr>
          <p:cNvCxnSpPr>
            <a:cxnSpLocks/>
            <a:stCxn id="119" idx="0"/>
            <a:endCxn id="14" idx="4"/>
          </p:cNvCxnSpPr>
          <p:nvPr/>
        </p:nvCxnSpPr>
        <p:spPr>
          <a:xfrm flipH="1" flipV="1">
            <a:off x="7572165" y="5013176"/>
            <a:ext cx="876305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直線接點 127">
            <a:extLst>
              <a:ext uri="{FF2B5EF4-FFF2-40B4-BE49-F238E27FC236}">
                <a16:creationId xmlns:a16="http://schemas.microsoft.com/office/drawing/2014/main" id="{1B78AC28-71B9-488B-B397-98B76BD7B258}"/>
              </a:ext>
            </a:extLst>
          </p:cNvPr>
          <p:cNvCxnSpPr>
            <a:cxnSpLocks/>
          </p:cNvCxnSpPr>
          <p:nvPr/>
        </p:nvCxnSpPr>
        <p:spPr>
          <a:xfrm flipH="1">
            <a:off x="8013013" y="5013176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B01430EC-1CD2-420B-8F97-B25B58A32CFA}"/>
              </a:ext>
            </a:extLst>
          </p:cNvPr>
          <p:cNvCxnSpPr>
            <a:cxnSpLocks/>
          </p:cNvCxnSpPr>
          <p:nvPr/>
        </p:nvCxnSpPr>
        <p:spPr>
          <a:xfrm flipH="1">
            <a:off x="8436261" y="5013176"/>
            <a:ext cx="12209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70B42E59-0BE2-4365-B0BD-37382D939751}"/>
              </a:ext>
            </a:extLst>
          </p:cNvPr>
          <p:cNvCxnSpPr>
            <a:cxnSpLocks/>
          </p:cNvCxnSpPr>
          <p:nvPr/>
        </p:nvCxnSpPr>
        <p:spPr>
          <a:xfrm>
            <a:off x="8448470" y="5013176"/>
            <a:ext cx="458725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>
            <a:extLst>
              <a:ext uri="{FF2B5EF4-FFF2-40B4-BE49-F238E27FC236}">
                <a16:creationId xmlns:a16="http://schemas.microsoft.com/office/drawing/2014/main" id="{33C6F1D4-B986-4009-B95A-476C149AE85B}"/>
              </a:ext>
            </a:extLst>
          </p:cNvPr>
          <p:cNvCxnSpPr>
            <a:cxnSpLocks/>
          </p:cNvCxnSpPr>
          <p:nvPr/>
        </p:nvCxnSpPr>
        <p:spPr>
          <a:xfrm>
            <a:off x="8448469" y="5013176"/>
            <a:ext cx="899574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線接點 132">
            <a:extLst>
              <a:ext uri="{FF2B5EF4-FFF2-40B4-BE49-F238E27FC236}">
                <a16:creationId xmlns:a16="http://schemas.microsoft.com/office/drawing/2014/main" id="{7FFAE8BA-D84C-4139-8DED-0A17B70A765A}"/>
              </a:ext>
            </a:extLst>
          </p:cNvPr>
          <p:cNvCxnSpPr>
            <a:cxnSpLocks/>
            <a:stCxn id="120" idx="0"/>
            <a:endCxn id="14" idx="4"/>
          </p:cNvCxnSpPr>
          <p:nvPr/>
        </p:nvCxnSpPr>
        <p:spPr>
          <a:xfrm flipH="1" flipV="1">
            <a:off x="7572164" y="5013176"/>
            <a:ext cx="1299552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線接點 133">
            <a:extLst>
              <a:ext uri="{FF2B5EF4-FFF2-40B4-BE49-F238E27FC236}">
                <a16:creationId xmlns:a16="http://schemas.microsoft.com/office/drawing/2014/main" id="{7F125B28-5BCA-4E34-8996-CE0A7D3322BE}"/>
              </a:ext>
            </a:extLst>
          </p:cNvPr>
          <p:cNvCxnSpPr>
            <a:cxnSpLocks/>
          </p:cNvCxnSpPr>
          <p:nvPr/>
        </p:nvCxnSpPr>
        <p:spPr>
          <a:xfrm flipH="1">
            <a:off x="8013014" y="5013176"/>
            <a:ext cx="858703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接點 134">
            <a:extLst>
              <a:ext uri="{FF2B5EF4-FFF2-40B4-BE49-F238E27FC236}">
                <a16:creationId xmlns:a16="http://schemas.microsoft.com/office/drawing/2014/main" id="{E41220BA-FCB1-447A-B9FD-B3FABF3E2643}"/>
              </a:ext>
            </a:extLst>
          </p:cNvPr>
          <p:cNvCxnSpPr>
            <a:cxnSpLocks/>
          </p:cNvCxnSpPr>
          <p:nvPr/>
        </p:nvCxnSpPr>
        <p:spPr>
          <a:xfrm flipH="1">
            <a:off x="8436260" y="5013176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線接點 135">
            <a:extLst>
              <a:ext uri="{FF2B5EF4-FFF2-40B4-BE49-F238E27FC236}">
                <a16:creationId xmlns:a16="http://schemas.microsoft.com/office/drawing/2014/main" id="{AEC93AC2-2E7D-4A1D-ADE8-033017E69B25}"/>
              </a:ext>
            </a:extLst>
          </p:cNvPr>
          <p:cNvCxnSpPr>
            <a:cxnSpLocks/>
          </p:cNvCxnSpPr>
          <p:nvPr/>
        </p:nvCxnSpPr>
        <p:spPr>
          <a:xfrm>
            <a:off x="8871716" y="5013176"/>
            <a:ext cx="35478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D7CD19D4-429A-46CB-B55F-166756A7BB75}"/>
              </a:ext>
            </a:extLst>
          </p:cNvPr>
          <p:cNvCxnSpPr>
            <a:cxnSpLocks/>
            <a:stCxn id="121" idx="0"/>
            <a:endCxn id="19" idx="4"/>
          </p:cNvCxnSpPr>
          <p:nvPr/>
        </p:nvCxnSpPr>
        <p:spPr>
          <a:xfrm flipV="1">
            <a:off x="9342650" y="5013176"/>
            <a:ext cx="42864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線接點 138">
            <a:extLst>
              <a:ext uri="{FF2B5EF4-FFF2-40B4-BE49-F238E27FC236}">
                <a16:creationId xmlns:a16="http://schemas.microsoft.com/office/drawing/2014/main" id="{D577259B-DECE-4C61-A4CD-D82F3A61C562}"/>
              </a:ext>
            </a:extLst>
          </p:cNvPr>
          <p:cNvCxnSpPr>
            <a:cxnSpLocks/>
            <a:stCxn id="14" idx="4"/>
            <a:endCxn id="121" idx="0"/>
          </p:cNvCxnSpPr>
          <p:nvPr/>
        </p:nvCxnSpPr>
        <p:spPr>
          <a:xfrm>
            <a:off x="7572164" y="5013176"/>
            <a:ext cx="177048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線接點 139">
            <a:extLst>
              <a:ext uri="{FF2B5EF4-FFF2-40B4-BE49-F238E27FC236}">
                <a16:creationId xmlns:a16="http://schemas.microsoft.com/office/drawing/2014/main" id="{78721CD5-1394-4D6C-8DBF-53F2882434B1}"/>
              </a:ext>
            </a:extLst>
          </p:cNvPr>
          <p:cNvCxnSpPr>
            <a:cxnSpLocks/>
          </p:cNvCxnSpPr>
          <p:nvPr/>
        </p:nvCxnSpPr>
        <p:spPr>
          <a:xfrm flipH="1">
            <a:off x="8013014" y="5013176"/>
            <a:ext cx="1329637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線接點 140">
            <a:extLst>
              <a:ext uri="{FF2B5EF4-FFF2-40B4-BE49-F238E27FC236}">
                <a16:creationId xmlns:a16="http://schemas.microsoft.com/office/drawing/2014/main" id="{6D67F638-EB03-443D-A2DB-91D1A0C6CB40}"/>
              </a:ext>
            </a:extLst>
          </p:cNvPr>
          <p:cNvCxnSpPr>
            <a:cxnSpLocks/>
          </p:cNvCxnSpPr>
          <p:nvPr/>
        </p:nvCxnSpPr>
        <p:spPr>
          <a:xfrm flipH="1">
            <a:off x="8436260" y="5013176"/>
            <a:ext cx="906390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202A39BD-85B3-4B07-9D29-18C565BAFFDC}"/>
              </a:ext>
            </a:extLst>
          </p:cNvPr>
          <p:cNvCxnSpPr>
            <a:cxnSpLocks/>
          </p:cNvCxnSpPr>
          <p:nvPr/>
        </p:nvCxnSpPr>
        <p:spPr>
          <a:xfrm flipH="1">
            <a:off x="8907194" y="5013176"/>
            <a:ext cx="435456" cy="56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6F1CB076-474A-4C5F-93FA-25EB815BFF94}"/>
              </a:ext>
            </a:extLst>
          </p:cNvPr>
          <p:cNvCxnSpPr>
            <a:cxnSpLocks/>
            <a:stCxn id="121" idx="0"/>
            <a:endCxn id="17" idx="4"/>
          </p:cNvCxnSpPr>
          <p:nvPr/>
        </p:nvCxnSpPr>
        <p:spPr>
          <a:xfrm flipH="1" flipV="1">
            <a:off x="8907194" y="5013176"/>
            <a:ext cx="435456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箭號: 向下 162">
            <a:extLst>
              <a:ext uri="{FF2B5EF4-FFF2-40B4-BE49-F238E27FC236}">
                <a16:creationId xmlns:a16="http://schemas.microsoft.com/office/drawing/2014/main" id="{1BDA6511-7F85-41C3-87BB-54285EBB9F7A}"/>
              </a:ext>
            </a:extLst>
          </p:cNvPr>
          <p:cNvSpPr/>
          <p:nvPr/>
        </p:nvSpPr>
        <p:spPr>
          <a:xfrm>
            <a:off x="7050324" y="5168014"/>
            <a:ext cx="215498" cy="853274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4" name="箭號: 向下 163">
            <a:extLst>
              <a:ext uri="{FF2B5EF4-FFF2-40B4-BE49-F238E27FC236}">
                <a16:creationId xmlns:a16="http://schemas.microsoft.com/office/drawing/2014/main" id="{951B9A9C-A147-4669-9847-D0B3BF057891}"/>
              </a:ext>
            </a:extLst>
          </p:cNvPr>
          <p:cNvSpPr/>
          <p:nvPr/>
        </p:nvSpPr>
        <p:spPr>
          <a:xfrm flipV="1">
            <a:off x="10077525" y="5015149"/>
            <a:ext cx="249911" cy="934131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C071854D-D807-4B78-A23C-8FE32A403324}"/>
              </a:ext>
            </a:extLst>
          </p:cNvPr>
          <p:cNvGrpSpPr/>
          <p:nvPr/>
        </p:nvGrpSpPr>
        <p:grpSpPr>
          <a:xfrm>
            <a:off x="9347425" y="2221300"/>
            <a:ext cx="1200049" cy="919669"/>
            <a:chOff x="7823424" y="2221299"/>
            <a:chExt cx="1200049" cy="919669"/>
          </a:xfrm>
        </p:grpSpPr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0A3354B3-8F9B-4698-8187-AD1D62900896}"/>
                </a:ext>
              </a:extLst>
            </p:cNvPr>
            <p:cNvSpPr/>
            <p:nvPr/>
          </p:nvSpPr>
          <p:spPr>
            <a:xfrm>
              <a:off x="8427310" y="2852936"/>
              <a:ext cx="596163" cy="2880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7" name="箭號: 弧形上彎 166">
              <a:extLst>
                <a:ext uri="{FF2B5EF4-FFF2-40B4-BE49-F238E27FC236}">
                  <a16:creationId xmlns:a16="http://schemas.microsoft.com/office/drawing/2014/main" id="{96CA5F27-6AFF-4C70-B79F-56D3D82AC0A5}"/>
                </a:ext>
              </a:extLst>
            </p:cNvPr>
            <p:cNvSpPr/>
            <p:nvPr/>
          </p:nvSpPr>
          <p:spPr>
            <a:xfrm rot="10800000">
              <a:off x="7951336" y="2542369"/>
              <a:ext cx="688586" cy="242417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文字方塊 167">
              <a:extLst>
                <a:ext uri="{FF2B5EF4-FFF2-40B4-BE49-F238E27FC236}">
                  <a16:creationId xmlns:a16="http://schemas.microsoft.com/office/drawing/2014/main" id="{F52FB3CB-03C8-4A0B-A6A1-9B2E0544A23E}"/>
                </a:ext>
              </a:extLst>
            </p:cNvPr>
            <p:cNvSpPr txBox="1"/>
            <p:nvPr/>
          </p:nvSpPr>
          <p:spPr>
            <a:xfrm>
              <a:off x="7823424" y="2221299"/>
              <a:ext cx="1192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compare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025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14" grpId="0" animBg="1"/>
      <p:bldP spid="115" grpId="0"/>
      <p:bldP spid="116" grpId="0" animBg="1"/>
      <p:bldP spid="117" grpId="0"/>
      <p:bldP spid="118" grpId="0" animBg="1"/>
      <p:bldP spid="119" grpId="0" animBg="1"/>
      <p:bldP spid="120" grpId="0" animBg="1"/>
      <p:bldP spid="121" grpId="0" animBg="1"/>
      <p:bldP spid="163" grpId="0" animBg="1"/>
      <p:bldP spid="16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7866" y="1076926"/>
            <a:ext cx="7886700" cy="994172"/>
          </a:xfrm>
        </p:spPr>
        <p:txBody>
          <a:bodyPr/>
          <a:lstStyle/>
          <a:p>
            <a:r>
              <a:rPr lang="en-US" altLang="zh-TW" dirty="0"/>
              <a:t>Activation functions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7193" y="5703534"/>
            <a:ext cx="78954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https://medium.com/machine-learning-world/how-to-debug-neural-networks-manual-dc2a200f10f2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814147" y="2071099"/>
            <a:ext cx="6699738" cy="3366619"/>
            <a:chOff x="1629508" y="1688138"/>
            <a:chExt cx="8932984" cy="4488825"/>
          </a:xfrm>
        </p:grpSpPr>
        <p:pic>
          <p:nvPicPr>
            <p:cNvPr id="2050" name="Picture 2" descr="https://cdn-images-1.medium.com/max/1600/1*DRKBmIlr7JowhSbqL6wngg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9508" y="1688138"/>
              <a:ext cx="8932984" cy="4488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橢圓 4"/>
            <p:cNvSpPr/>
            <p:nvPr/>
          </p:nvSpPr>
          <p:spPr>
            <a:xfrm>
              <a:off x="4841631" y="2414954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3938954" y="3305908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4700954" y="3638443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4044462" y="4587340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8639908" y="3333646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4079631" y="5728095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8639908" y="5728094"/>
              <a:ext cx="621323" cy="140677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8162194" y="2569379"/>
            <a:ext cx="2268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zh-TW" dirty="0"/>
              <a:t>The activation function help the NN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altLang="zh-TW" dirty="0"/>
              <a:t>Now, the problem is mainly the computing resources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7200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D907E5-0D1E-428C-97D4-F60C767B0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D0B4FD2-C15C-4E52-B218-62F2608CE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75197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Considering the transform of the NN</a:t>
            </a:r>
            <a:endParaRPr lang="zh-TW" altLang="en-US" dirty="0"/>
          </a:p>
        </p:txBody>
      </p:sp>
      <p:sp>
        <p:nvSpPr>
          <p:cNvPr id="19" name="日期版面配置區 18">
            <a:extLst>
              <a:ext uri="{FF2B5EF4-FFF2-40B4-BE49-F238E27FC236}">
                <a16:creationId xmlns:a16="http://schemas.microsoft.com/office/drawing/2014/main" id="{802075F0-280C-428B-BDEC-5D333D9E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99826B1-E8FD-4CF3-BCDD-7A6DC211D34F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91A06CDB-5562-4E95-8546-69821237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55</a:t>
            </a:fld>
            <a:endParaRPr lang="es-ES" altLang="zh-TW"/>
          </a:p>
        </p:txBody>
      </p:sp>
      <p:sp>
        <p:nvSpPr>
          <p:cNvPr id="5" name="橢圓 4"/>
          <p:cNvSpPr/>
          <p:nvPr/>
        </p:nvSpPr>
        <p:spPr>
          <a:xfrm>
            <a:off x="1882821" y="2581641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6" name="橢圓 5"/>
          <p:cNvSpPr/>
          <p:nvPr/>
        </p:nvSpPr>
        <p:spPr>
          <a:xfrm>
            <a:off x="1882821" y="278462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7" name="橢圓 6"/>
          <p:cNvSpPr/>
          <p:nvPr/>
        </p:nvSpPr>
        <p:spPr>
          <a:xfrm>
            <a:off x="1882821" y="2987599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8" name="橢圓 7"/>
          <p:cNvSpPr/>
          <p:nvPr/>
        </p:nvSpPr>
        <p:spPr>
          <a:xfrm>
            <a:off x="2331228" y="2404319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9" name="橢圓 8"/>
          <p:cNvSpPr/>
          <p:nvPr/>
        </p:nvSpPr>
        <p:spPr>
          <a:xfrm>
            <a:off x="2331228" y="2607298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0" name="橢圓 9"/>
          <p:cNvSpPr/>
          <p:nvPr/>
        </p:nvSpPr>
        <p:spPr>
          <a:xfrm>
            <a:off x="2331228" y="2810276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1" name="橢圓 10"/>
          <p:cNvSpPr/>
          <p:nvPr/>
        </p:nvSpPr>
        <p:spPr>
          <a:xfrm>
            <a:off x="2331228" y="3005939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2" name="橢圓 11"/>
          <p:cNvSpPr/>
          <p:nvPr/>
        </p:nvSpPr>
        <p:spPr>
          <a:xfrm>
            <a:off x="2331228" y="3208919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3" name="橢圓 12"/>
          <p:cNvSpPr/>
          <p:nvPr/>
        </p:nvSpPr>
        <p:spPr>
          <a:xfrm>
            <a:off x="2779635" y="2784620"/>
            <a:ext cx="151667" cy="16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cxnSp>
        <p:nvCxnSpPr>
          <p:cNvPr id="15" name="直線接點 14"/>
          <p:cNvCxnSpPr>
            <a:stCxn id="5" idx="6"/>
            <a:endCxn id="8" idx="3"/>
          </p:cNvCxnSpPr>
          <p:nvPr/>
        </p:nvCxnSpPr>
        <p:spPr>
          <a:xfrm flipV="1">
            <a:off x="2034487" y="2545033"/>
            <a:ext cx="318952" cy="11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/>
          <p:cNvCxnSpPr>
            <a:stCxn id="5" idx="6"/>
            <a:endCxn id="9" idx="2"/>
          </p:cNvCxnSpPr>
          <p:nvPr/>
        </p:nvCxnSpPr>
        <p:spPr>
          <a:xfrm>
            <a:off x="2034486" y="2664070"/>
            <a:ext cx="296741" cy="2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>
            <a:stCxn id="5" idx="6"/>
            <a:endCxn id="10" idx="2"/>
          </p:cNvCxnSpPr>
          <p:nvPr/>
        </p:nvCxnSpPr>
        <p:spPr>
          <a:xfrm>
            <a:off x="2034486" y="2664071"/>
            <a:ext cx="296741" cy="228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/>
          <p:cNvCxnSpPr>
            <a:stCxn id="5" idx="6"/>
            <a:endCxn id="11" idx="2"/>
          </p:cNvCxnSpPr>
          <p:nvPr/>
        </p:nvCxnSpPr>
        <p:spPr>
          <a:xfrm>
            <a:off x="2034486" y="2664070"/>
            <a:ext cx="296741" cy="42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>
            <a:stCxn id="5" idx="6"/>
            <a:endCxn id="12" idx="2"/>
          </p:cNvCxnSpPr>
          <p:nvPr/>
        </p:nvCxnSpPr>
        <p:spPr>
          <a:xfrm>
            <a:off x="2034486" y="2664072"/>
            <a:ext cx="296741" cy="627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/>
          <p:cNvCxnSpPr>
            <a:stCxn id="6" idx="6"/>
            <a:endCxn id="8" idx="3"/>
          </p:cNvCxnSpPr>
          <p:nvPr/>
        </p:nvCxnSpPr>
        <p:spPr>
          <a:xfrm flipV="1">
            <a:off x="2034487" y="2545033"/>
            <a:ext cx="318952" cy="322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6" idx="6"/>
            <a:endCxn id="9" idx="2"/>
          </p:cNvCxnSpPr>
          <p:nvPr/>
        </p:nvCxnSpPr>
        <p:spPr>
          <a:xfrm flipV="1">
            <a:off x="2034486" y="2689727"/>
            <a:ext cx="296741" cy="17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/>
          <p:cNvCxnSpPr>
            <a:stCxn id="6" idx="6"/>
            <a:endCxn id="10" idx="2"/>
          </p:cNvCxnSpPr>
          <p:nvPr/>
        </p:nvCxnSpPr>
        <p:spPr>
          <a:xfrm>
            <a:off x="2034486" y="2867048"/>
            <a:ext cx="296741" cy="2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/>
          <p:cNvCxnSpPr>
            <a:stCxn id="7" idx="6"/>
            <a:endCxn id="9" idx="2"/>
          </p:cNvCxnSpPr>
          <p:nvPr/>
        </p:nvCxnSpPr>
        <p:spPr>
          <a:xfrm flipV="1">
            <a:off x="2034486" y="2689727"/>
            <a:ext cx="296741" cy="38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6" idx="6"/>
            <a:endCxn id="11" idx="2"/>
          </p:cNvCxnSpPr>
          <p:nvPr/>
        </p:nvCxnSpPr>
        <p:spPr>
          <a:xfrm>
            <a:off x="2034486" y="2867049"/>
            <a:ext cx="296741" cy="22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/>
          <p:cNvCxnSpPr>
            <a:stCxn id="6" idx="6"/>
            <a:endCxn id="12" idx="2"/>
          </p:cNvCxnSpPr>
          <p:nvPr/>
        </p:nvCxnSpPr>
        <p:spPr>
          <a:xfrm>
            <a:off x="2034486" y="2867050"/>
            <a:ext cx="296741" cy="42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7" idx="6"/>
            <a:endCxn id="7" idx="6"/>
          </p:cNvCxnSpPr>
          <p:nvPr/>
        </p:nvCxnSpPr>
        <p:spPr>
          <a:xfrm>
            <a:off x="2034486" y="307002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/>
          <p:cNvCxnSpPr>
            <a:stCxn id="7" idx="6"/>
            <a:endCxn id="8" idx="3"/>
          </p:cNvCxnSpPr>
          <p:nvPr/>
        </p:nvCxnSpPr>
        <p:spPr>
          <a:xfrm flipV="1">
            <a:off x="2034487" y="2545034"/>
            <a:ext cx="318952" cy="52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>
            <a:stCxn id="7" idx="6"/>
            <a:endCxn id="10" idx="2"/>
          </p:cNvCxnSpPr>
          <p:nvPr/>
        </p:nvCxnSpPr>
        <p:spPr>
          <a:xfrm flipV="1">
            <a:off x="2034486" y="2892705"/>
            <a:ext cx="296741" cy="17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/>
          <p:cNvCxnSpPr>
            <a:stCxn id="7" idx="6"/>
            <a:endCxn id="11" idx="2"/>
          </p:cNvCxnSpPr>
          <p:nvPr/>
        </p:nvCxnSpPr>
        <p:spPr>
          <a:xfrm>
            <a:off x="2034486" y="3070029"/>
            <a:ext cx="296741" cy="18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7" idx="6"/>
            <a:endCxn id="12" idx="2"/>
          </p:cNvCxnSpPr>
          <p:nvPr/>
        </p:nvCxnSpPr>
        <p:spPr>
          <a:xfrm>
            <a:off x="2034486" y="3070028"/>
            <a:ext cx="296741" cy="22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>
            <a:stCxn id="8" idx="6"/>
            <a:endCxn id="13" idx="2"/>
          </p:cNvCxnSpPr>
          <p:nvPr/>
        </p:nvCxnSpPr>
        <p:spPr>
          <a:xfrm>
            <a:off x="2482894" y="2486748"/>
            <a:ext cx="296741" cy="38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/>
          <p:cNvCxnSpPr>
            <a:stCxn id="9" idx="6"/>
            <a:endCxn id="13" idx="2"/>
          </p:cNvCxnSpPr>
          <p:nvPr/>
        </p:nvCxnSpPr>
        <p:spPr>
          <a:xfrm>
            <a:off x="2482894" y="2689727"/>
            <a:ext cx="296741" cy="17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10" idx="6"/>
            <a:endCxn id="13" idx="2"/>
          </p:cNvCxnSpPr>
          <p:nvPr/>
        </p:nvCxnSpPr>
        <p:spPr>
          <a:xfrm flipV="1">
            <a:off x="2482894" y="2867050"/>
            <a:ext cx="296741" cy="25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/>
          <p:cNvCxnSpPr>
            <a:stCxn id="11" idx="6"/>
            <a:endCxn id="13" idx="2"/>
          </p:cNvCxnSpPr>
          <p:nvPr/>
        </p:nvCxnSpPr>
        <p:spPr>
          <a:xfrm flipV="1">
            <a:off x="2482894" y="2867048"/>
            <a:ext cx="296741" cy="221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/>
          <p:cNvCxnSpPr>
            <a:stCxn id="13" idx="2"/>
            <a:endCxn id="12" idx="6"/>
          </p:cNvCxnSpPr>
          <p:nvPr/>
        </p:nvCxnSpPr>
        <p:spPr>
          <a:xfrm flipH="1">
            <a:off x="2482894" y="2867049"/>
            <a:ext cx="296741" cy="42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1808634" y="3468670"/>
            <a:ext cx="13485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dirty="0"/>
              <a:t>Basic architecture</a:t>
            </a:r>
            <a:endParaRPr lang="zh-TW" altLang="en-US" sz="1013" dirty="0"/>
          </a:p>
        </p:txBody>
      </p:sp>
      <p:grpSp>
        <p:nvGrpSpPr>
          <p:cNvPr id="116" name="群組 115"/>
          <p:cNvGrpSpPr/>
          <p:nvPr/>
        </p:nvGrpSpPr>
        <p:grpSpPr>
          <a:xfrm>
            <a:off x="3650074" y="2345297"/>
            <a:ext cx="724580" cy="1819506"/>
            <a:chOff x="3856893" y="1502416"/>
            <a:chExt cx="1288142" cy="3234677"/>
          </a:xfrm>
        </p:grpSpPr>
        <p:sp>
          <p:nvSpPr>
            <p:cNvPr id="74" name="橢圓 73"/>
            <p:cNvSpPr/>
            <p:nvPr/>
          </p:nvSpPr>
          <p:spPr>
            <a:xfrm>
              <a:off x="3856893" y="150241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5" name="橢圓 74"/>
            <p:cNvSpPr/>
            <p:nvPr/>
          </p:nvSpPr>
          <p:spPr>
            <a:xfrm>
              <a:off x="3856893" y="1863267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6" name="橢圓 75"/>
            <p:cNvSpPr/>
            <p:nvPr/>
          </p:nvSpPr>
          <p:spPr>
            <a:xfrm>
              <a:off x="3856893" y="2224118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77" name="直線接點 76"/>
            <p:cNvCxnSpPr>
              <a:stCxn id="76" idx="6"/>
              <a:endCxn id="76" idx="6"/>
            </p:cNvCxnSpPr>
            <p:nvPr/>
          </p:nvCxnSpPr>
          <p:spPr>
            <a:xfrm>
              <a:off x="4126523" y="237065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橢圓 77"/>
            <p:cNvSpPr/>
            <p:nvPr/>
          </p:nvSpPr>
          <p:spPr>
            <a:xfrm>
              <a:off x="3856893" y="259022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79" name="橢圓 78"/>
            <p:cNvSpPr/>
            <p:nvPr/>
          </p:nvSpPr>
          <p:spPr>
            <a:xfrm>
              <a:off x="3856893" y="2951075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80" name="橢圓 79"/>
            <p:cNvSpPr/>
            <p:nvPr/>
          </p:nvSpPr>
          <p:spPr>
            <a:xfrm>
              <a:off x="3856893" y="331192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81" name="直線接點 80"/>
            <p:cNvCxnSpPr>
              <a:stCxn id="80" idx="6"/>
              <a:endCxn id="80" idx="6"/>
            </p:cNvCxnSpPr>
            <p:nvPr/>
          </p:nvCxnSpPr>
          <p:spPr>
            <a:xfrm>
              <a:off x="4126523" y="345846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橢圓 81"/>
            <p:cNvSpPr/>
            <p:nvPr/>
          </p:nvSpPr>
          <p:spPr>
            <a:xfrm>
              <a:off x="3856893" y="372231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83" name="橢圓 82"/>
            <p:cNvSpPr/>
            <p:nvPr/>
          </p:nvSpPr>
          <p:spPr>
            <a:xfrm>
              <a:off x="3856893" y="4083165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84" name="橢圓 83"/>
            <p:cNvSpPr/>
            <p:nvPr/>
          </p:nvSpPr>
          <p:spPr>
            <a:xfrm>
              <a:off x="3856893" y="444401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85" name="直線接點 84"/>
            <p:cNvCxnSpPr>
              <a:stCxn id="84" idx="6"/>
              <a:endCxn id="84" idx="6"/>
            </p:cNvCxnSpPr>
            <p:nvPr/>
          </p:nvCxnSpPr>
          <p:spPr>
            <a:xfrm>
              <a:off x="4126523" y="459055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橢圓 85"/>
            <p:cNvSpPr/>
            <p:nvPr/>
          </p:nvSpPr>
          <p:spPr>
            <a:xfrm>
              <a:off x="4706816" y="160670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87" name="橢圓 86"/>
            <p:cNvSpPr/>
            <p:nvPr/>
          </p:nvSpPr>
          <p:spPr>
            <a:xfrm>
              <a:off x="4706816" y="2266492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88" name="橢圓 87"/>
            <p:cNvSpPr/>
            <p:nvPr/>
          </p:nvSpPr>
          <p:spPr>
            <a:xfrm>
              <a:off x="4706816" y="2896972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89" name="直線接點 88"/>
            <p:cNvCxnSpPr/>
            <p:nvPr/>
          </p:nvCxnSpPr>
          <p:spPr>
            <a:xfrm>
              <a:off x="4976446" y="3043511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/>
            <p:cNvSpPr txBox="1"/>
            <p:nvPr/>
          </p:nvSpPr>
          <p:spPr>
            <a:xfrm>
              <a:off x="4539627" y="3443678"/>
              <a:ext cx="605408" cy="7737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013" dirty="0"/>
                <a:t>…….</a:t>
              </a:r>
              <a:endParaRPr lang="zh-TW" altLang="en-US" sz="1013" dirty="0"/>
            </a:p>
          </p:txBody>
        </p:sp>
        <p:cxnSp>
          <p:nvCxnSpPr>
            <p:cNvPr id="97" name="直線接點 96"/>
            <p:cNvCxnSpPr>
              <a:stCxn id="74" idx="6"/>
              <a:endCxn id="86" idx="2"/>
            </p:cNvCxnSpPr>
            <p:nvPr/>
          </p:nvCxnSpPr>
          <p:spPr>
            <a:xfrm>
              <a:off x="4126523" y="1648955"/>
              <a:ext cx="580293" cy="1042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/>
            <p:cNvCxnSpPr>
              <a:stCxn id="75" idx="6"/>
              <a:endCxn id="86" idx="2"/>
            </p:cNvCxnSpPr>
            <p:nvPr/>
          </p:nvCxnSpPr>
          <p:spPr>
            <a:xfrm flipV="1">
              <a:off x="4126523" y="1753243"/>
              <a:ext cx="580293" cy="256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線接點 100"/>
            <p:cNvCxnSpPr>
              <a:stCxn id="76" idx="6"/>
              <a:endCxn id="86" idx="2"/>
            </p:cNvCxnSpPr>
            <p:nvPr/>
          </p:nvCxnSpPr>
          <p:spPr>
            <a:xfrm flipV="1">
              <a:off x="4126523" y="1753243"/>
              <a:ext cx="580293" cy="617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/>
            <p:cNvCxnSpPr>
              <a:stCxn id="76" idx="6"/>
              <a:endCxn id="87" idx="2"/>
            </p:cNvCxnSpPr>
            <p:nvPr/>
          </p:nvCxnSpPr>
          <p:spPr>
            <a:xfrm>
              <a:off x="4126523" y="2370657"/>
              <a:ext cx="580293" cy="4237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線接點 104"/>
            <p:cNvCxnSpPr>
              <a:stCxn id="75" idx="6"/>
              <a:endCxn id="87" idx="2"/>
            </p:cNvCxnSpPr>
            <p:nvPr/>
          </p:nvCxnSpPr>
          <p:spPr>
            <a:xfrm>
              <a:off x="4126523" y="2009806"/>
              <a:ext cx="580293" cy="40322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線接點 107"/>
            <p:cNvCxnSpPr>
              <a:stCxn id="87" idx="2"/>
              <a:endCxn id="78" idx="6"/>
            </p:cNvCxnSpPr>
            <p:nvPr/>
          </p:nvCxnSpPr>
          <p:spPr>
            <a:xfrm flipH="1">
              <a:off x="4126523" y="2413031"/>
              <a:ext cx="580293" cy="32373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線接點 109"/>
            <p:cNvCxnSpPr>
              <a:stCxn id="76" idx="6"/>
              <a:endCxn id="88" idx="2"/>
            </p:cNvCxnSpPr>
            <p:nvPr/>
          </p:nvCxnSpPr>
          <p:spPr>
            <a:xfrm>
              <a:off x="4126523" y="2370657"/>
              <a:ext cx="580293" cy="672854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線接點 111"/>
            <p:cNvCxnSpPr>
              <a:stCxn id="78" idx="6"/>
              <a:endCxn id="88" idx="2"/>
            </p:cNvCxnSpPr>
            <p:nvPr/>
          </p:nvCxnSpPr>
          <p:spPr>
            <a:xfrm>
              <a:off x="4126523" y="2736763"/>
              <a:ext cx="580293" cy="30674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線接點 113"/>
            <p:cNvCxnSpPr>
              <a:stCxn id="79" idx="6"/>
              <a:endCxn id="88" idx="2"/>
            </p:cNvCxnSpPr>
            <p:nvPr/>
          </p:nvCxnSpPr>
          <p:spPr>
            <a:xfrm flipV="1">
              <a:off x="4126523" y="3043511"/>
              <a:ext cx="580293" cy="54103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字方塊 114"/>
          <p:cNvSpPr txBox="1"/>
          <p:nvPr/>
        </p:nvSpPr>
        <p:spPr>
          <a:xfrm>
            <a:off x="2947787" y="4377359"/>
            <a:ext cx="2082128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Assume we already know the input data have “triplet pattern”</a:t>
            </a:r>
          </a:p>
          <a:p>
            <a:pPr marL="417910" lvl="1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receptive field </a:t>
            </a:r>
            <a:endParaRPr lang="zh-TW" altLang="en-US" sz="1013" dirty="0"/>
          </a:p>
        </p:txBody>
      </p:sp>
      <p:sp>
        <p:nvSpPr>
          <p:cNvPr id="117" name="文字方塊 116"/>
          <p:cNvSpPr txBox="1"/>
          <p:nvPr/>
        </p:nvSpPr>
        <p:spPr>
          <a:xfrm>
            <a:off x="4534955" y="2510154"/>
            <a:ext cx="989920" cy="248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13" dirty="0"/>
              <a:t>Weighted sum</a:t>
            </a:r>
            <a:endParaRPr lang="zh-TW" altLang="en-US" sz="1013" dirty="0"/>
          </a:p>
        </p:txBody>
      </p:sp>
      <p:cxnSp>
        <p:nvCxnSpPr>
          <p:cNvPr id="119" name="直線單箭頭接點 118"/>
          <p:cNvCxnSpPr>
            <a:stCxn id="117" idx="1"/>
            <a:endCxn id="86" idx="6"/>
          </p:cNvCxnSpPr>
          <p:nvPr/>
        </p:nvCxnSpPr>
        <p:spPr>
          <a:xfrm flipH="1" flipV="1">
            <a:off x="4279823" y="2486388"/>
            <a:ext cx="255132" cy="147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stCxn id="117" idx="1"/>
            <a:endCxn id="87" idx="6"/>
          </p:cNvCxnSpPr>
          <p:nvPr/>
        </p:nvCxnSpPr>
        <p:spPr>
          <a:xfrm flipH="1">
            <a:off x="4279823" y="2634258"/>
            <a:ext cx="255132" cy="2232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>
            <a:stCxn id="117" idx="1"/>
            <a:endCxn id="88" idx="7"/>
          </p:cNvCxnSpPr>
          <p:nvPr/>
        </p:nvCxnSpPr>
        <p:spPr>
          <a:xfrm flipH="1">
            <a:off x="4257613" y="2634258"/>
            <a:ext cx="277343" cy="5196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矩形 126"/>
          <p:cNvSpPr/>
          <p:nvPr/>
        </p:nvSpPr>
        <p:spPr>
          <a:xfrm>
            <a:off x="4065509" y="2345299"/>
            <a:ext cx="309144" cy="1028477"/>
          </a:xfrm>
          <a:prstGeom prst="rect">
            <a:avLst/>
          </a:prstGeom>
          <a:noFill/>
          <a:ln>
            <a:solidFill>
              <a:srgbClr val="7030A0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sp>
        <p:nvSpPr>
          <p:cNvPr id="128" name="文字方塊 127"/>
          <p:cNvSpPr txBox="1"/>
          <p:nvPr/>
        </p:nvSpPr>
        <p:spPr>
          <a:xfrm>
            <a:off x="4672181" y="3052398"/>
            <a:ext cx="1747471" cy="11834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13" dirty="0"/>
              <a:t>How about…</a:t>
            </a:r>
          </a:p>
          <a:p>
            <a:r>
              <a:rPr lang="en-US" altLang="zh-TW" sz="1013" dirty="0"/>
              <a:t>If we already know the </a:t>
            </a:r>
            <a:r>
              <a:rPr lang="en-US" altLang="zh-TW" sz="1013" u="sng" dirty="0"/>
              <a:t>“triplet pattern” appears anywhere </a:t>
            </a:r>
            <a:r>
              <a:rPr lang="en-US" altLang="zh-TW" sz="1013" dirty="0"/>
              <a:t>of the input?</a:t>
            </a:r>
          </a:p>
          <a:p>
            <a:endParaRPr lang="en-US" altLang="zh-TW" sz="1013" dirty="0"/>
          </a:p>
          <a:p>
            <a:r>
              <a:rPr lang="en-US" altLang="zh-TW" sz="1013" dirty="0"/>
              <a:t>=&gt; Yes, we can use the same weights for weighted sum</a:t>
            </a:r>
            <a:endParaRPr lang="zh-TW" altLang="en-US" sz="1013" dirty="0"/>
          </a:p>
        </p:txBody>
      </p:sp>
      <p:cxnSp>
        <p:nvCxnSpPr>
          <p:cNvPr id="130" name="直線單箭頭接點 129"/>
          <p:cNvCxnSpPr>
            <a:stCxn id="127" idx="2"/>
            <a:endCxn id="128" idx="1"/>
          </p:cNvCxnSpPr>
          <p:nvPr/>
        </p:nvCxnSpPr>
        <p:spPr>
          <a:xfrm>
            <a:off x="4220082" y="3373775"/>
            <a:ext cx="452099" cy="270356"/>
          </a:xfrm>
          <a:prstGeom prst="straightConnector1">
            <a:avLst/>
          </a:prstGeom>
          <a:ln w="76200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群組 132"/>
          <p:cNvGrpSpPr/>
          <p:nvPr/>
        </p:nvGrpSpPr>
        <p:grpSpPr>
          <a:xfrm>
            <a:off x="6871747" y="2261042"/>
            <a:ext cx="800414" cy="1819506"/>
            <a:chOff x="3856893" y="1502416"/>
            <a:chExt cx="1422957" cy="3234677"/>
          </a:xfrm>
        </p:grpSpPr>
        <p:sp>
          <p:nvSpPr>
            <p:cNvPr id="134" name="橢圓 133"/>
            <p:cNvSpPr/>
            <p:nvPr/>
          </p:nvSpPr>
          <p:spPr>
            <a:xfrm>
              <a:off x="3856893" y="150241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3856893" y="1863267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3856893" y="2224118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137" name="直線接點 136"/>
            <p:cNvCxnSpPr>
              <a:stCxn id="136" idx="6"/>
              <a:endCxn id="136" idx="6"/>
            </p:cNvCxnSpPr>
            <p:nvPr/>
          </p:nvCxnSpPr>
          <p:spPr>
            <a:xfrm>
              <a:off x="4126523" y="2370657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橢圓 137"/>
            <p:cNvSpPr/>
            <p:nvPr/>
          </p:nvSpPr>
          <p:spPr>
            <a:xfrm>
              <a:off x="3856893" y="259022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39" name="橢圓 138"/>
            <p:cNvSpPr/>
            <p:nvPr/>
          </p:nvSpPr>
          <p:spPr>
            <a:xfrm>
              <a:off x="3856893" y="2951075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40" name="橢圓 139"/>
            <p:cNvSpPr/>
            <p:nvPr/>
          </p:nvSpPr>
          <p:spPr>
            <a:xfrm>
              <a:off x="3856893" y="331192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141" name="直線接點 140"/>
            <p:cNvCxnSpPr>
              <a:stCxn id="140" idx="6"/>
              <a:endCxn id="140" idx="6"/>
            </p:cNvCxnSpPr>
            <p:nvPr/>
          </p:nvCxnSpPr>
          <p:spPr>
            <a:xfrm>
              <a:off x="4126523" y="345846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橢圓 141"/>
            <p:cNvSpPr/>
            <p:nvPr/>
          </p:nvSpPr>
          <p:spPr>
            <a:xfrm>
              <a:off x="3856893" y="372231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43" name="橢圓 142"/>
            <p:cNvSpPr/>
            <p:nvPr/>
          </p:nvSpPr>
          <p:spPr>
            <a:xfrm>
              <a:off x="3856893" y="4083165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44" name="橢圓 143"/>
            <p:cNvSpPr/>
            <p:nvPr/>
          </p:nvSpPr>
          <p:spPr>
            <a:xfrm>
              <a:off x="3856893" y="444401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145" name="直線接點 144"/>
            <p:cNvCxnSpPr>
              <a:stCxn id="144" idx="6"/>
              <a:endCxn id="144" idx="6"/>
            </p:cNvCxnSpPr>
            <p:nvPr/>
          </p:nvCxnSpPr>
          <p:spPr>
            <a:xfrm>
              <a:off x="4126523" y="459055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橢圓 145"/>
            <p:cNvSpPr/>
            <p:nvPr/>
          </p:nvSpPr>
          <p:spPr>
            <a:xfrm>
              <a:off x="4706816" y="160670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47" name="橢圓 146"/>
            <p:cNvSpPr/>
            <p:nvPr/>
          </p:nvSpPr>
          <p:spPr>
            <a:xfrm>
              <a:off x="4875405" y="1606704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sp>
          <p:nvSpPr>
            <p:cNvPr id="148" name="橢圓 147"/>
            <p:cNvSpPr/>
            <p:nvPr/>
          </p:nvSpPr>
          <p:spPr>
            <a:xfrm>
              <a:off x="5010220" y="1600366"/>
              <a:ext cx="269630" cy="29307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013"/>
            </a:p>
          </p:txBody>
        </p:sp>
        <p:cxnSp>
          <p:nvCxnSpPr>
            <p:cNvPr id="149" name="直線接點 148"/>
            <p:cNvCxnSpPr/>
            <p:nvPr/>
          </p:nvCxnSpPr>
          <p:spPr>
            <a:xfrm>
              <a:off x="4976446" y="3043511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文字方塊 149"/>
            <p:cNvSpPr txBox="1"/>
            <p:nvPr/>
          </p:nvSpPr>
          <p:spPr>
            <a:xfrm>
              <a:off x="4539627" y="3443678"/>
              <a:ext cx="605407" cy="77372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TW" sz="1013" dirty="0"/>
                <a:t>…….</a:t>
              </a:r>
              <a:endParaRPr lang="zh-TW" altLang="en-US" sz="1013" dirty="0"/>
            </a:p>
          </p:txBody>
        </p:sp>
        <p:cxnSp>
          <p:nvCxnSpPr>
            <p:cNvPr id="151" name="直線接點 150"/>
            <p:cNvCxnSpPr>
              <a:stCxn id="134" idx="6"/>
              <a:endCxn id="146" idx="2"/>
            </p:cNvCxnSpPr>
            <p:nvPr/>
          </p:nvCxnSpPr>
          <p:spPr>
            <a:xfrm>
              <a:off x="4126523" y="1648955"/>
              <a:ext cx="580293" cy="1042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線接點 151"/>
            <p:cNvCxnSpPr>
              <a:stCxn id="135" idx="6"/>
              <a:endCxn id="146" idx="2"/>
            </p:cNvCxnSpPr>
            <p:nvPr/>
          </p:nvCxnSpPr>
          <p:spPr>
            <a:xfrm flipV="1">
              <a:off x="4126523" y="1753243"/>
              <a:ext cx="580293" cy="25656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線接點 152"/>
            <p:cNvCxnSpPr>
              <a:stCxn id="136" idx="6"/>
              <a:endCxn id="146" idx="2"/>
            </p:cNvCxnSpPr>
            <p:nvPr/>
          </p:nvCxnSpPr>
          <p:spPr>
            <a:xfrm flipV="1">
              <a:off x="4126523" y="1753243"/>
              <a:ext cx="580293" cy="6174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線接點 153"/>
            <p:cNvCxnSpPr>
              <a:stCxn id="136" idx="6"/>
              <a:endCxn id="147" idx="2"/>
            </p:cNvCxnSpPr>
            <p:nvPr/>
          </p:nvCxnSpPr>
          <p:spPr>
            <a:xfrm flipV="1">
              <a:off x="4126523" y="1753243"/>
              <a:ext cx="748882" cy="61741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線接點 154"/>
            <p:cNvCxnSpPr>
              <a:stCxn id="135" idx="6"/>
              <a:endCxn id="147" idx="2"/>
            </p:cNvCxnSpPr>
            <p:nvPr/>
          </p:nvCxnSpPr>
          <p:spPr>
            <a:xfrm flipV="1">
              <a:off x="4126523" y="1753243"/>
              <a:ext cx="748882" cy="25656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線接點 155"/>
            <p:cNvCxnSpPr>
              <a:stCxn id="147" idx="2"/>
              <a:endCxn id="138" idx="6"/>
            </p:cNvCxnSpPr>
            <p:nvPr/>
          </p:nvCxnSpPr>
          <p:spPr>
            <a:xfrm flipH="1">
              <a:off x="4126523" y="1753243"/>
              <a:ext cx="748882" cy="98352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線接點 156"/>
            <p:cNvCxnSpPr>
              <a:stCxn id="136" idx="6"/>
              <a:endCxn id="148" idx="2"/>
            </p:cNvCxnSpPr>
            <p:nvPr/>
          </p:nvCxnSpPr>
          <p:spPr>
            <a:xfrm flipV="1">
              <a:off x="4126523" y="1746905"/>
              <a:ext cx="883697" cy="623752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線接點 157"/>
            <p:cNvCxnSpPr>
              <a:stCxn id="138" idx="6"/>
              <a:endCxn id="148" idx="2"/>
            </p:cNvCxnSpPr>
            <p:nvPr/>
          </p:nvCxnSpPr>
          <p:spPr>
            <a:xfrm flipV="1">
              <a:off x="4126523" y="1746905"/>
              <a:ext cx="883697" cy="989858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線接點 158"/>
            <p:cNvCxnSpPr>
              <a:stCxn id="139" idx="6"/>
              <a:endCxn id="148" idx="2"/>
            </p:cNvCxnSpPr>
            <p:nvPr/>
          </p:nvCxnSpPr>
          <p:spPr>
            <a:xfrm flipV="1">
              <a:off x="4126523" y="1746905"/>
              <a:ext cx="883697" cy="1350709"/>
            </a:xfrm>
            <a:prstGeom prst="lin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文字方塊 183"/>
          <p:cNvSpPr txBox="1"/>
          <p:nvPr/>
        </p:nvSpPr>
        <p:spPr>
          <a:xfrm>
            <a:off x="6246120" y="4269829"/>
            <a:ext cx="2082128" cy="871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We use the same weight for weighted-sum operation</a:t>
            </a:r>
          </a:p>
          <a:p>
            <a:pPr marL="417910" lvl="1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Weight sharing</a:t>
            </a:r>
          </a:p>
          <a:p>
            <a:pPr marL="417910" lvl="1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Save more variables</a:t>
            </a:r>
          </a:p>
          <a:p>
            <a:pPr marL="417910" lvl="1" indent="-160735">
              <a:buFont typeface="Arial" panose="020B0604020202020204" pitchFamily="34" charset="0"/>
              <a:buChar char="•"/>
            </a:pPr>
            <a:r>
              <a:rPr lang="en-US" altLang="zh-TW" sz="1013" dirty="0"/>
              <a:t>Regulating the weights</a:t>
            </a:r>
            <a:endParaRPr lang="zh-TW" altLang="en-US" sz="1013" dirty="0"/>
          </a:p>
        </p:txBody>
      </p:sp>
      <p:sp>
        <p:nvSpPr>
          <p:cNvPr id="186" name="向右箭號 185"/>
          <p:cNvSpPr/>
          <p:nvPr/>
        </p:nvSpPr>
        <p:spPr>
          <a:xfrm>
            <a:off x="6472404" y="3532903"/>
            <a:ext cx="339996" cy="272606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013"/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2C938BB-CAF4-4E9A-9A17-1B19746A0427}"/>
              </a:ext>
            </a:extLst>
          </p:cNvPr>
          <p:cNvGrpSpPr/>
          <p:nvPr/>
        </p:nvGrpSpPr>
        <p:grpSpPr>
          <a:xfrm>
            <a:off x="8541927" y="1929834"/>
            <a:ext cx="1524875" cy="1552415"/>
            <a:chOff x="6755063" y="1805038"/>
            <a:chExt cx="1524875" cy="155241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4388DEC-66FF-426B-B181-5E557E6C155D}"/>
                </a:ext>
              </a:extLst>
            </p:cNvPr>
            <p:cNvSpPr/>
            <p:nvPr/>
          </p:nvSpPr>
          <p:spPr>
            <a:xfrm>
              <a:off x="6755063" y="1805038"/>
              <a:ext cx="1524875" cy="14679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4" name="圖形 13" descr="車">
              <a:extLst>
                <a:ext uri="{FF2B5EF4-FFF2-40B4-BE49-F238E27FC236}">
                  <a16:creationId xmlns:a16="http://schemas.microsoft.com/office/drawing/2014/main" id="{DFD9A5F4-BEA8-4105-BA84-5B5D1D937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60300" y="2443053"/>
              <a:ext cx="914400" cy="914400"/>
            </a:xfrm>
            <a:prstGeom prst="rect">
              <a:avLst/>
            </a:prstGeom>
          </p:spPr>
        </p:pic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B1A7F9D9-D340-4301-97A2-6437B1E6A562}"/>
              </a:ext>
            </a:extLst>
          </p:cNvPr>
          <p:cNvGrpSpPr/>
          <p:nvPr/>
        </p:nvGrpSpPr>
        <p:grpSpPr>
          <a:xfrm>
            <a:off x="8584301" y="4185367"/>
            <a:ext cx="1524875" cy="1552415"/>
            <a:chOff x="6755063" y="1720576"/>
            <a:chExt cx="1524875" cy="1552415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58545551-DFAB-4FA7-A083-944CC4DDAFD1}"/>
                </a:ext>
              </a:extLst>
            </p:cNvPr>
            <p:cNvSpPr/>
            <p:nvPr/>
          </p:nvSpPr>
          <p:spPr>
            <a:xfrm>
              <a:off x="6755063" y="1805038"/>
              <a:ext cx="1524875" cy="14679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6" name="圖形 105" descr="車">
              <a:extLst>
                <a:ext uri="{FF2B5EF4-FFF2-40B4-BE49-F238E27FC236}">
                  <a16:creationId xmlns:a16="http://schemas.microsoft.com/office/drawing/2014/main" id="{C9DB499F-E0A9-4438-B957-8E28F5EDD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957776" y="1720576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26B4EDA-332C-4B57-9CBF-C2EB0B3ADD4D}"/>
              </a:ext>
            </a:extLst>
          </p:cNvPr>
          <p:cNvSpPr/>
          <p:nvPr/>
        </p:nvSpPr>
        <p:spPr>
          <a:xfrm>
            <a:off x="8847164" y="2948567"/>
            <a:ext cx="417189" cy="3427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矩形: 圓角 106">
            <a:extLst>
              <a:ext uri="{FF2B5EF4-FFF2-40B4-BE49-F238E27FC236}">
                <a16:creationId xmlns:a16="http://schemas.microsoft.com/office/drawing/2014/main" id="{8A7D05A0-8C13-4671-BF8F-BB53263A38AC}"/>
              </a:ext>
            </a:extLst>
          </p:cNvPr>
          <p:cNvSpPr/>
          <p:nvPr/>
        </p:nvSpPr>
        <p:spPr>
          <a:xfrm>
            <a:off x="8835617" y="4642566"/>
            <a:ext cx="417189" cy="34278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71181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0A2CF-EED7-4CFC-940B-58560C5CF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</a:t>
            </a:r>
            <a:endParaRPr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2CBD3-3D10-4F5B-A9EA-5311A915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DA8298-58D7-43D9-BCDF-6C1190CD5F29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C1F1382-ACF8-4BED-9152-388A2060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56</a:t>
            </a:fld>
            <a:endParaRPr lang="es-ES" altLang="zh-TW"/>
          </a:p>
        </p:txBody>
      </p:sp>
      <p:pic>
        <p:nvPicPr>
          <p:cNvPr id="29698" name="Picture 2" descr="https://cdn-images-1.medium.com/max/1000/1*_34EtrgYk6cQxlJ2br51HQ.gif">
            <a:extLst>
              <a:ext uri="{FF2B5EF4-FFF2-40B4-BE49-F238E27FC236}">
                <a16:creationId xmlns:a16="http://schemas.microsoft.com/office/drawing/2014/main" id="{7BE316C5-CB69-4AF4-80A1-1F9C17D4FA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484784"/>
            <a:ext cx="5744894" cy="476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4E05947-2AA5-4679-9B83-64896F75171B}"/>
              </a:ext>
            </a:extLst>
          </p:cNvPr>
          <p:cNvSpPr/>
          <p:nvPr/>
        </p:nvSpPr>
        <p:spPr>
          <a:xfrm>
            <a:off x="2351584" y="6444863"/>
            <a:ext cx="676875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>
                <a:hlinkClick r:id="rId3"/>
              </a:rPr>
              <a:t>https://medium.com/@phidaouss/convolutional-neural-networks-cnn-or-convnets-d7c688b0a207</a:t>
            </a:r>
            <a:endParaRPr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41B7328-9424-4854-B18F-96C4881A273B}"/>
              </a:ext>
            </a:extLst>
          </p:cNvPr>
          <p:cNvSpPr txBox="1"/>
          <p:nvPr/>
        </p:nvSpPr>
        <p:spPr>
          <a:xfrm>
            <a:off x="7448406" y="1844825"/>
            <a:ext cx="203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Normal terms: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Kernel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Stride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padding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08366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about convolutional neural network</a:t>
            </a:r>
            <a:endParaRPr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5D66D2B-65DC-4BD3-9BDD-0D1714EE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CD1765A-4675-43B8-AE63-E5736B81A58E}" type="datetime1">
              <a:rPr lang="zh-TW" altLang="en-US" smtClean="0"/>
              <a:t>2020/8/17</a:t>
            </a:fld>
            <a:endParaRPr lang="es-E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C6A939-947E-4E3D-A002-7A609B0A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39FF7520-D2BE-4301-9513-E9423E98D9D6}" type="slidenum">
              <a:rPr lang="es-ES" altLang="zh-TW" smtClean="0"/>
              <a:pPr/>
              <a:t>57</a:t>
            </a:fld>
            <a:endParaRPr lang="es-ES" altLang="zh-TW"/>
          </a:p>
        </p:txBody>
      </p:sp>
      <p:pic>
        <p:nvPicPr>
          <p:cNvPr id="4098" name="Picture 2" descr="相關圖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338" y="1580398"/>
            <a:ext cx="4915544" cy="231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2967038" y="3904528"/>
            <a:ext cx="1763624" cy="178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63" dirty="0"/>
              <a:t>http://www.cnblogs.com/walccott/p/4957076.html</a:t>
            </a:r>
          </a:p>
        </p:txBody>
      </p:sp>
      <p:sp>
        <p:nvSpPr>
          <p:cNvPr id="5" name="矩形 4"/>
          <p:cNvSpPr/>
          <p:nvPr/>
        </p:nvSpPr>
        <p:spPr>
          <a:xfrm>
            <a:off x="6942129" y="4754077"/>
            <a:ext cx="4657816" cy="196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75" dirty="0"/>
              <a:t>https://www.quora.com/In-a-convolutional-neural-network-how-is-convolution-defined-with-an-RGB-image</a:t>
            </a:r>
          </a:p>
        </p:txBody>
      </p:sp>
      <p:pic>
        <p:nvPicPr>
          <p:cNvPr id="4102" name="Picture 6" descr="https://qph.ec.quoracdn.net/main-qimg-e314f600a0b6a54654ab7044e6c266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01" y="1500381"/>
            <a:ext cx="3533716" cy="305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331535" y="4151180"/>
            <a:ext cx="50467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altLang="zh-TW" dirty="0"/>
              <a:t>CNN is also a kind of NNs, but the hidden nodes have their own receptive fields and sharing their weights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altLang="zh-TW" dirty="0"/>
              <a:t>Each “feature map” is a node.</a:t>
            </a:r>
          </a:p>
          <a:p>
            <a:pPr marL="160735" indent="-160735">
              <a:buFont typeface="Arial" panose="020B0604020202020204" pitchFamily="34" charset="0"/>
              <a:buChar char="•"/>
            </a:pPr>
            <a:r>
              <a:rPr lang="en-US" altLang="zh-TW" dirty="0"/>
              <a:t>The ability for classification is still from the fully connected NN.</a:t>
            </a:r>
          </a:p>
          <a:p>
            <a:pPr marL="417910" lvl="1" indent="-160735">
              <a:buFont typeface="Arial" panose="020B0604020202020204" pitchFamily="34" charset="0"/>
              <a:buChar char="•"/>
            </a:pPr>
            <a:r>
              <a:rPr lang="en-US" altLang="zh-TW" dirty="0"/>
              <a:t>This also means, appending deeper layer here would cause gradient </a:t>
            </a:r>
            <a:r>
              <a:rPr lang="en-US" altLang="zh-TW" dirty="0" err="1"/>
              <a:t>vanishment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78CB1B-376D-4817-9D06-67CBB2F98903}"/>
              </a:ext>
            </a:extLst>
          </p:cNvPr>
          <p:cNvSpPr txBox="1"/>
          <p:nvPr/>
        </p:nvSpPr>
        <p:spPr>
          <a:xfrm>
            <a:off x="5651144" y="5172953"/>
            <a:ext cx="3629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Subsampling: pooling method</a:t>
            </a:r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F523A9-ED6A-4EE7-A043-1F19A9A7E2AA}"/>
              </a:ext>
            </a:extLst>
          </p:cNvPr>
          <p:cNvSpPr/>
          <p:nvPr/>
        </p:nvSpPr>
        <p:spPr>
          <a:xfrm>
            <a:off x="5739173" y="5684363"/>
            <a:ext cx="946682" cy="933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62EA3F03-26C7-4620-8EA7-18D67D0C41E2}"/>
              </a:ext>
            </a:extLst>
          </p:cNvPr>
          <p:cNvGrpSpPr/>
          <p:nvPr/>
        </p:nvGrpSpPr>
        <p:grpSpPr>
          <a:xfrm>
            <a:off x="7115326" y="5682350"/>
            <a:ext cx="631902" cy="545030"/>
            <a:chOff x="7220101" y="5693984"/>
            <a:chExt cx="631902" cy="545030"/>
          </a:xfrm>
          <a:solidFill>
            <a:schemeClr val="tx2">
              <a:lumMod val="20000"/>
              <a:lumOff val="80000"/>
            </a:schemeClr>
          </a:solidFill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A56DD03-A917-4270-BA46-9CBCC4C41F25}"/>
                </a:ext>
              </a:extLst>
            </p:cNvPr>
            <p:cNvSpPr/>
            <p:nvPr/>
          </p:nvSpPr>
          <p:spPr>
            <a:xfrm>
              <a:off x="7220101" y="5693984"/>
              <a:ext cx="315951" cy="272515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1EF5569-3176-4DE1-BE2E-9023CAB1C490}"/>
                </a:ext>
              </a:extLst>
            </p:cNvPr>
            <p:cNvSpPr/>
            <p:nvPr/>
          </p:nvSpPr>
          <p:spPr>
            <a:xfrm>
              <a:off x="7536052" y="5693984"/>
              <a:ext cx="315951" cy="272515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AA294DAE-8FD4-41C7-B12E-CCD2EBBA39AF}"/>
                </a:ext>
              </a:extLst>
            </p:cNvPr>
            <p:cNvSpPr/>
            <p:nvPr/>
          </p:nvSpPr>
          <p:spPr>
            <a:xfrm>
              <a:off x="7220101" y="5966499"/>
              <a:ext cx="315951" cy="272515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3B31E0A-DB46-4FAA-A06F-1A7DA90B5C8A}"/>
                </a:ext>
              </a:extLst>
            </p:cNvPr>
            <p:cNvSpPr/>
            <p:nvPr/>
          </p:nvSpPr>
          <p:spPr>
            <a:xfrm>
              <a:off x="7536052" y="5966499"/>
              <a:ext cx="315951" cy="272515"/>
            </a:xfrm>
            <a:prstGeom prst="rect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FE74965A-44AE-4E3B-9950-E01B37A1283B}"/>
              </a:ext>
            </a:extLst>
          </p:cNvPr>
          <p:cNvSpPr/>
          <p:nvPr/>
        </p:nvSpPr>
        <p:spPr>
          <a:xfrm>
            <a:off x="5739173" y="5684363"/>
            <a:ext cx="315951" cy="2725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2A4B489-55F4-4BAE-8C69-1426F4762DFD}"/>
              </a:ext>
            </a:extLst>
          </p:cNvPr>
          <p:cNvSpPr/>
          <p:nvPr/>
        </p:nvSpPr>
        <p:spPr>
          <a:xfrm>
            <a:off x="8022997" y="5813060"/>
            <a:ext cx="315951" cy="272515"/>
          </a:xfrm>
          <a:prstGeom prst="rect">
            <a:avLst/>
          </a:prstGeom>
          <a:solidFill>
            <a:srgbClr val="92D050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CA751FD-A153-412B-95A4-9CB48047D392}"/>
              </a:ext>
            </a:extLst>
          </p:cNvPr>
          <p:cNvCxnSpPr/>
          <p:nvPr/>
        </p:nvCxnSpPr>
        <p:spPr>
          <a:xfrm>
            <a:off x="6055124" y="5830242"/>
            <a:ext cx="991625" cy="24458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右大括弧 18">
            <a:extLst>
              <a:ext uri="{FF2B5EF4-FFF2-40B4-BE49-F238E27FC236}">
                <a16:creationId xmlns:a16="http://schemas.microsoft.com/office/drawing/2014/main" id="{8D3BF0F5-60A6-4A0E-B42F-4E4AC5F91C10}"/>
              </a:ext>
            </a:extLst>
          </p:cNvPr>
          <p:cNvSpPr/>
          <p:nvPr/>
        </p:nvSpPr>
        <p:spPr>
          <a:xfrm>
            <a:off x="7820025" y="5682350"/>
            <a:ext cx="130175" cy="5450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0" name="Picture 2" descr="ãreluãçåçæå°çµæ">
            <a:extLst>
              <a:ext uri="{FF2B5EF4-FFF2-40B4-BE49-F238E27FC236}">
                <a16:creationId xmlns:a16="http://schemas.microsoft.com/office/drawing/2014/main" id="{7F1603EE-6CD7-4216-8E63-83AA8D97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7371" y="5172953"/>
            <a:ext cx="2036884" cy="148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6897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5676" y="29232"/>
            <a:ext cx="10515600" cy="1325563"/>
          </a:xfrm>
        </p:spPr>
        <p:txBody>
          <a:bodyPr/>
          <a:lstStyle/>
          <a:p>
            <a:r>
              <a:rPr lang="en-US" altLang="zh-TW" dirty="0"/>
              <a:t>The parameters – CNN as example in detail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0353" y="2372263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888541" y="2002931"/>
            <a:ext cx="43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69032" y="2774193"/>
            <a:ext cx="431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20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61541" y="1641291"/>
            <a:ext cx="128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original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720334" y="4519587"/>
            <a:ext cx="1250831" cy="1392711"/>
            <a:chOff x="3758258" y="2187597"/>
            <a:chExt cx="1250831" cy="1392711"/>
          </a:xfrm>
        </p:grpSpPr>
        <p:sp>
          <p:nvSpPr>
            <p:cNvPr id="8" name="矩形 7"/>
            <p:cNvSpPr/>
            <p:nvPr/>
          </p:nvSpPr>
          <p:spPr>
            <a:xfrm>
              <a:off x="3758258" y="2187597"/>
              <a:ext cx="589456" cy="5527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3851719" y="2372263"/>
              <a:ext cx="589456" cy="5527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004119" y="2524663"/>
              <a:ext cx="589456" cy="5527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419633" y="3027551"/>
              <a:ext cx="589456" cy="5527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618263" y="4108411"/>
            <a:ext cx="128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batch</a:t>
            </a:r>
            <a:endParaRPr lang="zh-TW" altLang="en-US" dirty="0"/>
          </a:p>
        </p:txBody>
      </p:sp>
      <p:sp>
        <p:nvSpPr>
          <p:cNvPr id="14" name="向下箭號 13"/>
          <p:cNvSpPr/>
          <p:nvPr/>
        </p:nvSpPr>
        <p:spPr>
          <a:xfrm>
            <a:off x="888541" y="3778370"/>
            <a:ext cx="372382" cy="2415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903583" y="4910697"/>
            <a:ext cx="692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100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 rot="3190951">
            <a:off x="1124330" y="5148545"/>
            <a:ext cx="86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…..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2234233" y="1644902"/>
            <a:ext cx="603858" cy="710119"/>
            <a:chOff x="3019227" y="1662144"/>
            <a:chExt cx="603858" cy="710119"/>
          </a:xfrm>
        </p:grpSpPr>
        <p:sp>
          <p:nvSpPr>
            <p:cNvPr id="17" name="矩形 16"/>
            <p:cNvSpPr/>
            <p:nvPr/>
          </p:nvSpPr>
          <p:spPr>
            <a:xfrm>
              <a:off x="3252149" y="2002931"/>
              <a:ext cx="370936" cy="369332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3279408" y="1662144"/>
              <a:ext cx="18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3019227" y="2002931"/>
              <a:ext cx="1811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3</a:t>
              </a:r>
              <a:endParaRPr lang="zh-TW" altLang="en-US" dirty="0"/>
            </a:p>
          </p:txBody>
        </p:sp>
      </p:grpSp>
      <p:sp>
        <p:nvSpPr>
          <p:cNvPr id="21" name="矩形 20"/>
          <p:cNvSpPr/>
          <p:nvPr/>
        </p:nvSpPr>
        <p:spPr>
          <a:xfrm>
            <a:off x="5555419" y="1777046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/>
          <p:cNvSpPr/>
          <p:nvPr/>
        </p:nvSpPr>
        <p:spPr>
          <a:xfrm>
            <a:off x="5546793" y="2242966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/>
          <p:cNvSpPr/>
          <p:nvPr/>
        </p:nvSpPr>
        <p:spPr>
          <a:xfrm>
            <a:off x="2475869" y="2511142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012580" y="1768420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/>
          <p:cNvSpPr/>
          <p:nvPr/>
        </p:nvSpPr>
        <p:spPr>
          <a:xfrm>
            <a:off x="6012580" y="2242966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2467155" y="3036595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 26"/>
          <p:cNvSpPr/>
          <p:nvPr/>
        </p:nvSpPr>
        <p:spPr>
          <a:xfrm>
            <a:off x="6495535" y="1751168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6495535" y="2242966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/>
          <p:cNvSpPr/>
          <p:nvPr/>
        </p:nvSpPr>
        <p:spPr>
          <a:xfrm>
            <a:off x="5546793" y="3170200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6023248" y="3176123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3608580" y="1601328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矩形 32"/>
          <p:cNvSpPr/>
          <p:nvPr/>
        </p:nvSpPr>
        <p:spPr>
          <a:xfrm>
            <a:off x="3608574" y="2892086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矩形 33"/>
          <p:cNvSpPr/>
          <p:nvPr/>
        </p:nvSpPr>
        <p:spPr>
          <a:xfrm>
            <a:off x="3608574" y="4236218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 34"/>
          <p:cNvSpPr/>
          <p:nvPr/>
        </p:nvSpPr>
        <p:spPr>
          <a:xfrm>
            <a:off x="5546793" y="2695808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矩形 35"/>
          <p:cNvSpPr/>
          <p:nvPr/>
        </p:nvSpPr>
        <p:spPr>
          <a:xfrm>
            <a:off x="6021866" y="2696551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6505470" y="2713895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 37"/>
          <p:cNvSpPr/>
          <p:nvPr/>
        </p:nvSpPr>
        <p:spPr>
          <a:xfrm>
            <a:off x="6495603" y="3183709"/>
            <a:ext cx="370936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7628514" y="1522616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矩形 39"/>
          <p:cNvSpPr/>
          <p:nvPr/>
        </p:nvSpPr>
        <p:spPr>
          <a:xfrm>
            <a:off x="7628508" y="2813374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7628508" y="4105750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矩形 41"/>
          <p:cNvSpPr/>
          <p:nvPr/>
        </p:nvSpPr>
        <p:spPr>
          <a:xfrm>
            <a:off x="7628508" y="5389649"/>
            <a:ext cx="1207698" cy="1173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4" name="直線單箭頭接點 43"/>
          <p:cNvCxnSpPr/>
          <p:nvPr/>
        </p:nvCxnSpPr>
        <p:spPr>
          <a:xfrm>
            <a:off x="1828800" y="2889939"/>
            <a:ext cx="4917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2958861" y="2889939"/>
            <a:ext cx="379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/>
          <p:nvPr/>
        </p:nvCxnSpPr>
        <p:spPr>
          <a:xfrm>
            <a:off x="4865302" y="2838936"/>
            <a:ext cx="603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/>
          <p:nvPr/>
        </p:nvCxnSpPr>
        <p:spPr>
          <a:xfrm>
            <a:off x="7013284" y="2774285"/>
            <a:ext cx="5003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9195758" y="1385524"/>
            <a:ext cx="2647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Condition :</a:t>
            </a: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No pooling layer</a:t>
            </a: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rgbClr val="FF0000"/>
                </a:solidFill>
              </a:rPr>
              <a:t>Do not consider the activation function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623" y="5719313"/>
            <a:ext cx="1286741" cy="6779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091" y="5844429"/>
            <a:ext cx="1286741" cy="67796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025" y="5997381"/>
            <a:ext cx="1286741" cy="67796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6" name="上彎箭號 55"/>
          <p:cNvSpPr/>
          <p:nvPr/>
        </p:nvSpPr>
        <p:spPr>
          <a:xfrm rot="16200000" flipH="1" flipV="1">
            <a:off x="1721614" y="5831417"/>
            <a:ext cx="527808" cy="859737"/>
          </a:xfrm>
          <a:prstGeom prst="bentUpArrow">
            <a:avLst>
              <a:gd name="adj1" fmla="val 22664"/>
              <a:gd name="adj2" fmla="val 27920"/>
              <a:gd name="adj3" fmla="val 25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/>
          <p:cNvSpPr txBox="1"/>
          <p:nvPr/>
        </p:nvSpPr>
        <p:spPr>
          <a:xfrm>
            <a:off x="1074732" y="5991810"/>
            <a:ext cx="42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??</a:t>
            </a:r>
            <a:endParaRPr lang="zh-TW" altLang="en-US" dirty="0"/>
          </a:p>
        </p:txBody>
      </p:sp>
      <p:sp>
        <p:nvSpPr>
          <p:cNvPr id="58" name="文字方塊 57"/>
          <p:cNvSpPr txBox="1"/>
          <p:nvPr/>
        </p:nvSpPr>
        <p:spPr>
          <a:xfrm>
            <a:off x="1074732" y="6505955"/>
            <a:ext cx="169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accelerating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2234233" y="1601328"/>
            <a:ext cx="871276" cy="217704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/>
          <p:cNvSpPr/>
          <p:nvPr/>
        </p:nvSpPr>
        <p:spPr>
          <a:xfrm>
            <a:off x="3423220" y="1402783"/>
            <a:ext cx="1622454" cy="420784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5465564" y="1636581"/>
            <a:ext cx="1484605" cy="19951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2" name="矩形 61"/>
          <p:cNvSpPr/>
          <p:nvPr/>
        </p:nvSpPr>
        <p:spPr>
          <a:xfrm>
            <a:off x="7446563" y="1404834"/>
            <a:ext cx="1550788" cy="527050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566541" y="4163150"/>
            <a:ext cx="164142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precious counting miss these condition !</a:t>
            </a:r>
          </a:p>
          <a:p>
            <a:endParaRPr lang="en-US" altLang="zh-TW" dirty="0">
              <a:solidFill>
                <a:srgbClr val="FF0000"/>
              </a:solidFill>
            </a:endParaRPr>
          </a:p>
          <a:p>
            <a:pPr algn="ctr"/>
            <a:r>
              <a:rPr lang="en-US" altLang="zh-TW" sz="900" dirty="0">
                <a:solidFill>
                  <a:srgbClr val="FF0000"/>
                </a:solidFill>
              </a:rPr>
              <a:t>(This is also HMM )</a:t>
            </a:r>
            <a:endParaRPr lang="zh-TW" altLang="en-US" sz="900" dirty="0">
              <a:solidFill>
                <a:srgbClr val="FF0000"/>
              </a:solidFill>
            </a:endParaRPr>
          </a:p>
        </p:txBody>
      </p:sp>
      <p:sp>
        <p:nvSpPr>
          <p:cNvPr id="64" name="文字方塊 63"/>
          <p:cNvSpPr txBox="1"/>
          <p:nvPr/>
        </p:nvSpPr>
        <p:spPr>
          <a:xfrm>
            <a:off x="9307902" y="2813374"/>
            <a:ext cx="2535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Correction:</a:t>
            </a:r>
          </a:p>
          <a:p>
            <a:pPr marL="342900" indent="-342900">
              <a:buAutoNum type="arabicPeriod"/>
            </a:pPr>
            <a:r>
              <a:rPr lang="en-US" altLang="zh-TW" dirty="0"/>
              <a:t>20 * 20 = 400</a:t>
            </a:r>
          </a:p>
          <a:p>
            <a:pPr marL="342900" indent="-342900">
              <a:buAutoNum type="arabicPeriod"/>
            </a:pPr>
            <a:r>
              <a:rPr lang="en-US" altLang="zh-TW" dirty="0"/>
              <a:t>3 * 3 * 3 = 27</a:t>
            </a:r>
          </a:p>
          <a:p>
            <a:pPr marL="342900" indent="-342900">
              <a:buAutoNum type="arabicPeriod"/>
            </a:pPr>
            <a:r>
              <a:rPr lang="en-US" altLang="zh-TW" dirty="0"/>
              <a:t>400 *3 = 1200</a:t>
            </a:r>
          </a:p>
          <a:p>
            <a:pPr marL="342900" indent="-342900">
              <a:buAutoNum type="arabicPeriod"/>
            </a:pPr>
            <a:r>
              <a:rPr lang="en-US" altLang="zh-TW" dirty="0"/>
              <a:t>3 * 3 * 4 * 3 = 108</a:t>
            </a:r>
          </a:p>
          <a:p>
            <a:pPr marL="342900" indent="-342900">
              <a:buAutoNum type="arabicPeriod"/>
            </a:pPr>
            <a:r>
              <a:rPr lang="en-US" altLang="zh-TW" dirty="0"/>
              <a:t>400 * 4 = 1600</a:t>
            </a:r>
          </a:p>
          <a:p>
            <a:endParaRPr lang="en-US" altLang="zh-TW" dirty="0"/>
          </a:p>
          <a:p>
            <a:r>
              <a:rPr lang="en-US" altLang="zh-TW" dirty="0"/>
              <a:t>Total:</a:t>
            </a:r>
          </a:p>
          <a:p>
            <a:r>
              <a:rPr lang="en-US" altLang="zh-TW" dirty="0"/>
              <a:t>400 + 27 + 1200 + 108 + 1600 = 3335 </a:t>
            </a:r>
          </a:p>
          <a:p>
            <a:endParaRPr lang="en-US" altLang="zh-TW" dirty="0"/>
          </a:p>
          <a:p>
            <a:r>
              <a:rPr lang="en-US" altLang="zh-TW"/>
              <a:t>3335 </a:t>
            </a:r>
            <a:r>
              <a:rPr lang="en-US" altLang="zh-TW" dirty="0"/>
              <a:t>* 4 (byte) </a:t>
            </a:r>
            <a:r>
              <a:rPr lang="en-US" altLang="zh-TW"/>
              <a:t>= </a:t>
            </a:r>
            <a:r>
              <a:rPr lang="en-US" altLang="zh-TW" b="1">
                <a:solidFill>
                  <a:srgbClr val="FF0000"/>
                </a:solidFill>
              </a:rPr>
              <a:t>13340</a:t>
            </a: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(previous : 556 bytes)</a:t>
            </a:r>
            <a:endParaRPr lang="zh-TW" altLang="en-US" dirty="0"/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0" y="959672"/>
            <a:ext cx="2092751" cy="587315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66092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16" grpId="0"/>
      <p:bldP spid="56" grpId="0" animBg="1"/>
      <p:bldP spid="57" grpId="0"/>
      <p:bldP spid="58" grpId="0"/>
      <p:bldP spid="59" grpId="0" animBg="1"/>
      <p:bldP spid="60" grpId="0" animBg="1"/>
      <p:bldP spid="61" grpId="0" animBg="1"/>
      <p:bldP spid="62" grpId="0" animBg="1"/>
      <p:bldP spid="63" grpId="0"/>
      <p:bldP spid="6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BTW: Fully convolutional neural network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58523" y="1746296"/>
            <a:ext cx="1477617" cy="1457739"/>
            <a:chOff x="496957" y="1948069"/>
            <a:chExt cx="1477617" cy="1457739"/>
          </a:xfrm>
        </p:grpSpPr>
        <p:sp>
          <p:nvSpPr>
            <p:cNvPr id="5" name="矩形 4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6" name="群組 25"/>
          <p:cNvGrpSpPr/>
          <p:nvPr/>
        </p:nvGrpSpPr>
        <p:grpSpPr>
          <a:xfrm>
            <a:off x="2817906" y="1746296"/>
            <a:ext cx="1477617" cy="1457739"/>
            <a:chOff x="496957" y="1948069"/>
            <a:chExt cx="1477617" cy="1457739"/>
          </a:xfrm>
        </p:grpSpPr>
        <p:sp>
          <p:nvSpPr>
            <p:cNvPr id="27" name="矩形 26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610142" y="2105833"/>
            <a:ext cx="1425308" cy="1305886"/>
            <a:chOff x="1898374" y="2105833"/>
            <a:chExt cx="1425308" cy="1305886"/>
          </a:xfrm>
        </p:grpSpPr>
        <p:cxnSp>
          <p:nvCxnSpPr>
            <p:cNvPr id="14" name="直線單箭頭接點 13"/>
            <p:cNvCxnSpPr/>
            <p:nvPr/>
          </p:nvCxnSpPr>
          <p:spPr>
            <a:xfrm>
              <a:off x="1898374" y="2524538"/>
              <a:ext cx="12125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群組 11"/>
            <p:cNvGrpSpPr/>
            <p:nvPr/>
          </p:nvGrpSpPr>
          <p:grpSpPr>
            <a:xfrm>
              <a:off x="2138282" y="2105833"/>
              <a:ext cx="732758" cy="837410"/>
              <a:chOff x="2379465" y="2866002"/>
              <a:chExt cx="732758" cy="837410"/>
            </a:xfrm>
          </p:grpSpPr>
          <p:grpSp>
            <p:nvGrpSpPr>
              <p:cNvPr id="8" name="群組 7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" name="矩形 6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" name="群組 8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0" name="文字方塊 29"/>
            <p:cNvSpPr txBox="1"/>
            <p:nvPr/>
          </p:nvSpPr>
          <p:spPr>
            <a:xfrm>
              <a:off x="1976772" y="3042387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convolution</a:t>
              </a:r>
              <a:endParaRPr lang="zh-TW" altLang="en-US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343406" y="2056385"/>
            <a:ext cx="1401603" cy="1198728"/>
            <a:chOff x="4890052" y="2056385"/>
            <a:chExt cx="1401603" cy="1198728"/>
          </a:xfrm>
        </p:grpSpPr>
        <p:cxnSp>
          <p:nvCxnSpPr>
            <p:cNvPr id="32" name="直線單箭頭接點 31"/>
            <p:cNvCxnSpPr/>
            <p:nvPr/>
          </p:nvCxnSpPr>
          <p:spPr>
            <a:xfrm>
              <a:off x="4890052" y="2573911"/>
              <a:ext cx="94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群組 15"/>
            <p:cNvGrpSpPr/>
            <p:nvPr/>
          </p:nvGrpSpPr>
          <p:grpSpPr>
            <a:xfrm>
              <a:off x="4944745" y="2056385"/>
              <a:ext cx="732758" cy="837410"/>
              <a:chOff x="2379465" y="2866002"/>
              <a:chExt cx="732758" cy="837410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17" name="群組 16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21" name="矩形 20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8" name="群組 17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19" name="矩形 18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20" name="矩形 19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33" name="文字方塊 32"/>
            <p:cNvSpPr txBox="1"/>
            <p:nvPr/>
          </p:nvSpPr>
          <p:spPr>
            <a:xfrm>
              <a:off x="4944745" y="2885781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pooling</a:t>
              </a:r>
              <a:endParaRPr lang="zh-TW" altLang="en-US" dirty="0"/>
            </a:p>
          </p:txBody>
        </p:sp>
      </p:grpSp>
      <p:grpSp>
        <p:nvGrpSpPr>
          <p:cNvPr id="34" name="群組 33"/>
          <p:cNvGrpSpPr/>
          <p:nvPr/>
        </p:nvGrpSpPr>
        <p:grpSpPr>
          <a:xfrm>
            <a:off x="5281356" y="2223088"/>
            <a:ext cx="1044599" cy="972081"/>
            <a:chOff x="496957" y="1948069"/>
            <a:chExt cx="1477617" cy="1457739"/>
          </a:xfrm>
        </p:grpSpPr>
        <p:sp>
          <p:nvSpPr>
            <p:cNvPr id="35" name="矩形 34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0" name="群組 39"/>
          <p:cNvGrpSpPr/>
          <p:nvPr/>
        </p:nvGrpSpPr>
        <p:grpSpPr>
          <a:xfrm>
            <a:off x="6356542" y="2051096"/>
            <a:ext cx="1425308" cy="1305886"/>
            <a:chOff x="1898374" y="2105833"/>
            <a:chExt cx="1425308" cy="1305886"/>
          </a:xfrm>
        </p:grpSpPr>
        <p:cxnSp>
          <p:nvCxnSpPr>
            <p:cNvPr id="41" name="直線單箭頭接點 40"/>
            <p:cNvCxnSpPr/>
            <p:nvPr/>
          </p:nvCxnSpPr>
          <p:spPr>
            <a:xfrm>
              <a:off x="1898374" y="2524538"/>
              <a:ext cx="12125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群組 41"/>
            <p:cNvGrpSpPr/>
            <p:nvPr/>
          </p:nvGrpSpPr>
          <p:grpSpPr>
            <a:xfrm>
              <a:off x="2138282" y="2105833"/>
              <a:ext cx="732758" cy="837410"/>
              <a:chOff x="2379465" y="2866002"/>
              <a:chExt cx="732758" cy="837410"/>
            </a:xfrm>
          </p:grpSpPr>
          <p:grpSp>
            <p:nvGrpSpPr>
              <p:cNvPr id="44" name="群組 43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</p:grpSpPr>
            <p:sp>
              <p:nvSpPr>
                <p:cNvPr id="48" name="矩形 47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9" name="矩形 48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45" name="群組 44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</p:grpSpPr>
            <p:sp>
              <p:nvSpPr>
                <p:cNvPr id="46" name="矩形 45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43" name="文字方塊 42"/>
            <p:cNvSpPr txBox="1"/>
            <p:nvPr/>
          </p:nvSpPr>
          <p:spPr>
            <a:xfrm>
              <a:off x="1976772" y="3042387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convolution</a:t>
              </a:r>
              <a:endParaRPr lang="zh-TW" altLang="en-US" dirty="0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8775241" y="2086912"/>
            <a:ext cx="1401603" cy="1198728"/>
            <a:chOff x="4890052" y="2056385"/>
            <a:chExt cx="1401603" cy="1198728"/>
          </a:xfrm>
        </p:grpSpPr>
        <p:cxnSp>
          <p:nvCxnSpPr>
            <p:cNvPr id="51" name="直線單箭頭接點 50"/>
            <p:cNvCxnSpPr/>
            <p:nvPr/>
          </p:nvCxnSpPr>
          <p:spPr>
            <a:xfrm>
              <a:off x="4890052" y="2573911"/>
              <a:ext cx="94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群組 51"/>
            <p:cNvGrpSpPr/>
            <p:nvPr/>
          </p:nvGrpSpPr>
          <p:grpSpPr>
            <a:xfrm>
              <a:off x="4944745" y="2056385"/>
              <a:ext cx="732758" cy="837410"/>
              <a:chOff x="2379465" y="2866002"/>
              <a:chExt cx="732758" cy="837410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54" name="群組 53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5" name="群組 54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56" name="矩形 55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53" name="文字方塊 52"/>
            <p:cNvSpPr txBox="1"/>
            <p:nvPr/>
          </p:nvSpPr>
          <p:spPr>
            <a:xfrm>
              <a:off x="4944745" y="2885781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pooling</a:t>
              </a:r>
              <a:endParaRPr lang="zh-TW" altLang="en-US" dirty="0"/>
            </a:p>
          </p:txBody>
        </p:sp>
      </p:grpSp>
      <p:grpSp>
        <p:nvGrpSpPr>
          <p:cNvPr id="60" name="群組 59"/>
          <p:cNvGrpSpPr/>
          <p:nvPr/>
        </p:nvGrpSpPr>
        <p:grpSpPr>
          <a:xfrm>
            <a:off x="7649889" y="2200235"/>
            <a:ext cx="1044599" cy="972081"/>
            <a:chOff x="496957" y="1948069"/>
            <a:chExt cx="1477617" cy="1457739"/>
          </a:xfrm>
        </p:grpSpPr>
        <p:sp>
          <p:nvSpPr>
            <p:cNvPr id="61" name="矩形 60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68" name="文字方塊 67"/>
          <p:cNvSpPr txBox="1"/>
          <p:nvPr/>
        </p:nvSpPr>
        <p:spPr>
          <a:xfrm>
            <a:off x="846390" y="2051096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3553786" y="2038422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0" name="文字方塊 69"/>
          <p:cNvSpPr txBox="1"/>
          <p:nvPr/>
        </p:nvSpPr>
        <p:spPr>
          <a:xfrm>
            <a:off x="5801948" y="2332220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71" name="文字方塊 70"/>
          <p:cNvSpPr txBox="1"/>
          <p:nvPr/>
        </p:nvSpPr>
        <p:spPr>
          <a:xfrm>
            <a:off x="8102257" y="2324815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grpSp>
        <p:nvGrpSpPr>
          <p:cNvPr id="116" name="群組 115"/>
          <p:cNvGrpSpPr/>
          <p:nvPr/>
        </p:nvGrpSpPr>
        <p:grpSpPr>
          <a:xfrm>
            <a:off x="9826818" y="2380410"/>
            <a:ext cx="610886" cy="450349"/>
            <a:chOff x="11059255" y="2379263"/>
            <a:chExt cx="610886" cy="450349"/>
          </a:xfrm>
        </p:grpSpPr>
        <p:grpSp>
          <p:nvGrpSpPr>
            <p:cNvPr id="64" name="群組 63"/>
            <p:cNvGrpSpPr/>
            <p:nvPr/>
          </p:nvGrpSpPr>
          <p:grpSpPr>
            <a:xfrm>
              <a:off x="11059255" y="2379263"/>
              <a:ext cx="532193" cy="450349"/>
              <a:chOff x="496957" y="1948069"/>
              <a:chExt cx="1477617" cy="1457739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496957" y="1948069"/>
                <a:ext cx="1172817" cy="11529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49357" y="2100469"/>
                <a:ext cx="1172817" cy="11529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01757" y="2252869"/>
                <a:ext cx="1172817" cy="115293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2" name="文字方塊 71"/>
            <p:cNvSpPr txBox="1"/>
            <p:nvPr/>
          </p:nvSpPr>
          <p:spPr>
            <a:xfrm>
              <a:off x="11236132" y="2409464"/>
              <a:ext cx="434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1</a:t>
              </a:r>
              <a:endParaRPr lang="zh-TW" altLang="en-US" dirty="0"/>
            </a:p>
          </p:txBody>
        </p:sp>
      </p:grpSp>
      <p:grpSp>
        <p:nvGrpSpPr>
          <p:cNvPr id="73" name="群組 72"/>
          <p:cNvGrpSpPr/>
          <p:nvPr/>
        </p:nvGrpSpPr>
        <p:grpSpPr>
          <a:xfrm>
            <a:off x="499155" y="4443106"/>
            <a:ext cx="1477617" cy="1457739"/>
            <a:chOff x="496957" y="1948069"/>
            <a:chExt cx="1477617" cy="1457739"/>
          </a:xfrm>
        </p:grpSpPr>
        <p:sp>
          <p:nvSpPr>
            <p:cNvPr id="74" name="矩形 73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5" name="矩形 74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7" name="群組 76"/>
          <p:cNvGrpSpPr/>
          <p:nvPr/>
        </p:nvGrpSpPr>
        <p:grpSpPr>
          <a:xfrm>
            <a:off x="3397684" y="4443106"/>
            <a:ext cx="1477617" cy="1457739"/>
            <a:chOff x="496957" y="1948069"/>
            <a:chExt cx="1477617" cy="1457739"/>
          </a:xfrm>
        </p:grpSpPr>
        <p:sp>
          <p:nvSpPr>
            <p:cNvPr id="78" name="矩形 77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9" name="矩形 78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1" name="群組 80"/>
          <p:cNvGrpSpPr/>
          <p:nvPr/>
        </p:nvGrpSpPr>
        <p:grpSpPr>
          <a:xfrm>
            <a:off x="2050774" y="4802643"/>
            <a:ext cx="1425308" cy="1305886"/>
            <a:chOff x="1898374" y="2105833"/>
            <a:chExt cx="1425308" cy="1305886"/>
          </a:xfrm>
        </p:grpSpPr>
        <p:cxnSp>
          <p:nvCxnSpPr>
            <p:cNvPr id="82" name="直線單箭頭接點 81"/>
            <p:cNvCxnSpPr/>
            <p:nvPr/>
          </p:nvCxnSpPr>
          <p:spPr>
            <a:xfrm>
              <a:off x="1898374" y="2524538"/>
              <a:ext cx="12125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2138282" y="2105833"/>
              <a:ext cx="732758" cy="837410"/>
              <a:chOff x="2379465" y="2866002"/>
              <a:chExt cx="732758" cy="837410"/>
            </a:xfrm>
          </p:grpSpPr>
          <p:grpSp>
            <p:nvGrpSpPr>
              <p:cNvPr id="85" name="群組 84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</p:grpSpPr>
            <p:sp>
              <p:nvSpPr>
                <p:cNvPr id="89" name="矩形 88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0" name="矩形 89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86" name="群組 85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</p:grpSpPr>
            <p:sp>
              <p:nvSpPr>
                <p:cNvPr id="87" name="矩形 86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88" name="矩形 87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84" name="文字方塊 83"/>
            <p:cNvSpPr txBox="1"/>
            <p:nvPr/>
          </p:nvSpPr>
          <p:spPr>
            <a:xfrm>
              <a:off x="1976772" y="3042387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convolution</a:t>
              </a:r>
              <a:endParaRPr lang="zh-TW" altLang="en-US" dirty="0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5042452" y="4753195"/>
            <a:ext cx="1401603" cy="1198728"/>
            <a:chOff x="4890052" y="2056385"/>
            <a:chExt cx="1401603" cy="1198728"/>
          </a:xfrm>
        </p:grpSpPr>
        <p:cxnSp>
          <p:nvCxnSpPr>
            <p:cNvPr id="92" name="直線單箭頭接點 91"/>
            <p:cNvCxnSpPr/>
            <p:nvPr/>
          </p:nvCxnSpPr>
          <p:spPr>
            <a:xfrm>
              <a:off x="4890052" y="2573911"/>
              <a:ext cx="944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4944745" y="2056385"/>
              <a:ext cx="732758" cy="837410"/>
              <a:chOff x="2379465" y="2866002"/>
              <a:chExt cx="732758" cy="837410"/>
            </a:xfrm>
            <a:solidFill>
              <a:schemeClr val="accent6">
                <a:lumMod val="60000"/>
                <a:lumOff val="40000"/>
              </a:schemeClr>
            </a:solidFill>
          </p:grpSpPr>
          <p:grpSp>
            <p:nvGrpSpPr>
              <p:cNvPr id="95" name="群組 94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99" name="矩形 98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00" name="矩形 99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96" name="群組 95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  <a:grpFill/>
            </p:grpSpPr>
            <p:sp>
              <p:nvSpPr>
                <p:cNvPr id="97" name="矩形 96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98" name="矩形 97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94" name="文字方塊 93"/>
            <p:cNvSpPr txBox="1"/>
            <p:nvPr/>
          </p:nvSpPr>
          <p:spPr>
            <a:xfrm>
              <a:off x="4944745" y="2885781"/>
              <a:ext cx="1346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pooling</a:t>
              </a:r>
              <a:endParaRPr lang="zh-TW" altLang="en-US" dirty="0"/>
            </a:p>
          </p:txBody>
        </p:sp>
      </p:grpSp>
      <p:grpSp>
        <p:nvGrpSpPr>
          <p:cNvPr id="101" name="群組 100"/>
          <p:cNvGrpSpPr/>
          <p:nvPr/>
        </p:nvGrpSpPr>
        <p:grpSpPr>
          <a:xfrm>
            <a:off x="6218938" y="4919898"/>
            <a:ext cx="1044599" cy="972081"/>
            <a:chOff x="496957" y="1948069"/>
            <a:chExt cx="1477617" cy="1457739"/>
          </a:xfrm>
        </p:grpSpPr>
        <p:sp>
          <p:nvSpPr>
            <p:cNvPr id="102" name="矩形 101"/>
            <p:cNvSpPr/>
            <p:nvPr/>
          </p:nvSpPr>
          <p:spPr>
            <a:xfrm>
              <a:off x="496957" y="19480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649357" y="21004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4" name="矩形 103"/>
            <p:cNvSpPr/>
            <p:nvPr/>
          </p:nvSpPr>
          <p:spPr>
            <a:xfrm>
              <a:off x="801757" y="2252869"/>
              <a:ext cx="1172817" cy="1152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5" name="文字方塊 104"/>
          <p:cNvSpPr txBox="1"/>
          <p:nvPr/>
        </p:nvSpPr>
        <p:spPr>
          <a:xfrm>
            <a:off x="1287022" y="4747906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6" name="文字方塊 105"/>
          <p:cNvSpPr txBox="1"/>
          <p:nvPr/>
        </p:nvSpPr>
        <p:spPr>
          <a:xfrm>
            <a:off x="4133564" y="4735232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107" name="文字方塊 106"/>
          <p:cNvSpPr txBox="1"/>
          <p:nvPr/>
        </p:nvSpPr>
        <p:spPr>
          <a:xfrm>
            <a:off x="6729591" y="5029030"/>
            <a:ext cx="434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08" name="矩形 107"/>
          <p:cNvSpPr/>
          <p:nvPr/>
        </p:nvSpPr>
        <p:spPr>
          <a:xfrm>
            <a:off x="8144207" y="4263887"/>
            <a:ext cx="154967" cy="213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0" name="直線單箭頭接點 109"/>
          <p:cNvCxnSpPr/>
          <p:nvPr/>
        </p:nvCxnSpPr>
        <p:spPr>
          <a:xfrm>
            <a:off x="7411449" y="5438205"/>
            <a:ext cx="547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8939346" y="4255918"/>
            <a:ext cx="154967" cy="213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3" name="直線單箭頭接點 112"/>
          <p:cNvCxnSpPr/>
          <p:nvPr/>
        </p:nvCxnSpPr>
        <p:spPr>
          <a:xfrm>
            <a:off x="8332158" y="5438205"/>
            <a:ext cx="547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/>
          <p:cNvSpPr/>
          <p:nvPr/>
        </p:nvSpPr>
        <p:spPr>
          <a:xfrm flipV="1">
            <a:off x="9661161" y="5337311"/>
            <a:ext cx="145988" cy="190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5" name="直線單箭頭接點 114"/>
          <p:cNvCxnSpPr/>
          <p:nvPr/>
        </p:nvCxnSpPr>
        <p:spPr>
          <a:xfrm>
            <a:off x="9094313" y="5438205"/>
            <a:ext cx="547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10439146" y="2223090"/>
            <a:ext cx="1541211" cy="1022418"/>
            <a:chOff x="1763266" y="2105833"/>
            <a:chExt cx="2349646" cy="1406575"/>
          </a:xfrm>
        </p:grpSpPr>
        <p:cxnSp>
          <p:nvCxnSpPr>
            <p:cNvPr id="118" name="直線單箭頭接點 117"/>
            <p:cNvCxnSpPr/>
            <p:nvPr/>
          </p:nvCxnSpPr>
          <p:spPr>
            <a:xfrm>
              <a:off x="1898374" y="2524538"/>
              <a:ext cx="121257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群組 118"/>
            <p:cNvGrpSpPr/>
            <p:nvPr/>
          </p:nvGrpSpPr>
          <p:grpSpPr>
            <a:xfrm>
              <a:off x="2138282" y="2105833"/>
              <a:ext cx="732758" cy="837410"/>
              <a:chOff x="2379465" y="2866002"/>
              <a:chExt cx="732758" cy="837410"/>
            </a:xfrm>
          </p:grpSpPr>
          <p:grpSp>
            <p:nvGrpSpPr>
              <p:cNvPr id="121" name="群組 120"/>
              <p:cNvGrpSpPr/>
              <p:nvPr/>
            </p:nvGrpSpPr>
            <p:grpSpPr>
              <a:xfrm>
                <a:off x="2379465" y="2866002"/>
                <a:ext cx="490268" cy="521732"/>
                <a:chOff x="2379465" y="2866002"/>
                <a:chExt cx="490268" cy="521732"/>
              </a:xfrm>
            </p:grpSpPr>
            <p:sp>
              <p:nvSpPr>
                <p:cNvPr id="125" name="矩形 124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6" name="矩形 125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122" name="群組 121"/>
              <p:cNvGrpSpPr/>
              <p:nvPr/>
            </p:nvGrpSpPr>
            <p:grpSpPr>
              <a:xfrm>
                <a:off x="2621955" y="3181680"/>
                <a:ext cx="490268" cy="521732"/>
                <a:chOff x="2379465" y="2866002"/>
                <a:chExt cx="490268" cy="521732"/>
              </a:xfrm>
            </p:grpSpPr>
            <p:sp>
              <p:nvSpPr>
                <p:cNvPr id="123" name="矩形 122"/>
                <p:cNvSpPr/>
                <p:nvPr/>
              </p:nvSpPr>
              <p:spPr>
                <a:xfrm>
                  <a:off x="2379465" y="28660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124" name="矩形 123"/>
                <p:cNvSpPr/>
                <p:nvPr/>
              </p:nvSpPr>
              <p:spPr>
                <a:xfrm>
                  <a:off x="2498797" y="3018402"/>
                  <a:ext cx="370936" cy="369332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120" name="文字方塊 119"/>
            <p:cNvSpPr txBox="1"/>
            <p:nvPr/>
          </p:nvSpPr>
          <p:spPr>
            <a:xfrm>
              <a:off x="1763266" y="3004305"/>
              <a:ext cx="2349646" cy="508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convolution</a:t>
              </a:r>
              <a:endParaRPr lang="zh-TW" altLang="en-US" dirty="0"/>
            </a:p>
          </p:txBody>
        </p:sp>
      </p:grpSp>
      <p:sp>
        <p:nvSpPr>
          <p:cNvPr id="127" name="矩形 126"/>
          <p:cNvSpPr/>
          <p:nvPr/>
        </p:nvSpPr>
        <p:spPr>
          <a:xfrm flipV="1">
            <a:off x="11403819" y="2408585"/>
            <a:ext cx="314961" cy="312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8" name="文字方塊 127"/>
          <p:cNvSpPr txBox="1"/>
          <p:nvPr/>
        </p:nvSpPr>
        <p:spPr>
          <a:xfrm>
            <a:off x="11403819" y="2083220"/>
            <a:ext cx="275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9661161" y="1480929"/>
            <a:ext cx="2226039" cy="2078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7783717" y="4087232"/>
            <a:ext cx="2226039" cy="25521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904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1592" y="0"/>
            <a:ext cx="8748464" cy="105273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Logistic regression – from statistic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ACB28-5909-4D06-AF8E-D1945958D451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279577" y="269505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Ideally 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165163" y="3169898"/>
            <a:ext cx="1152128" cy="1080120"/>
            <a:chOff x="843055" y="1322007"/>
            <a:chExt cx="1152128" cy="1080120"/>
          </a:xfrm>
        </p:grpSpPr>
        <p:grpSp>
          <p:nvGrpSpPr>
            <p:cNvPr id="9" name="群組 8"/>
            <p:cNvGrpSpPr/>
            <p:nvPr/>
          </p:nvGrpSpPr>
          <p:grpSpPr>
            <a:xfrm>
              <a:off x="843055" y="1322007"/>
              <a:ext cx="1152128" cy="1080120"/>
              <a:chOff x="1835696" y="1268760"/>
              <a:chExt cx="1152128" cy="108012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6" name="橢圓 5"/>
              <p:cNvSpPr/>
              <p:nvPr/>
            </p:nvSpPr>
            <p:spPr>
              <a:xfrm>
                <a:off x="1835696" y="1268760"/>
                <a:ext cx="1152128" cy="1080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1972969" y="1427644"/>
                <a:ext cx="864096" cy="752104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2152989" y="1556792"/>
                <a:ext cx="504056" cy="493808"/>
              </a:xfrm>
              <a:prstGeom prst="ellipse">
                <a:avLst/>
              </a:pr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橢圓 10"/>
            <p:cNvSpPr/>
            <p:nvPr/>
          </p:nvSpPr>
          <p:spPr>
            <a:xfrm>
              <a:off x="1285921" y="1772816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403648" y="1700808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403648" y="1844824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475656" y="2060848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1403648" y="2213248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1645961" y="1844824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951592" y="978198"/>
            <a:ext cx="5800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Set: All the dependent variables are linear</a:t>
            </a:r>
          </a:p>
          <a:p>
            <a:r>
              <a:rPr lang="en-US" altLang="zh-TW" dirty="0"/>
              <a:t>	continuous : least square errors</a:t>
            </a:r>
          </a:p>
          <a:p>
            <a:r>
              <a:rPr lang="en-US" altLang="zh-TW" dirty="0"/>
              <a:t>	categorical : continuous </a:t>
            </a:r>
            <a:r>
              <a:rPr lang="en-US" altLang="zh-TW" b="1" dirty="0"/>
              <a:t>with some errors</a:t>
            </a:r>
          </a:p>
          <a:p>
            <a:r>
              <a:rPr lang="en-US" altLang="zh-TW" dirty="0"/>
              <a:t>Y = a1x1 + a2x2 + …. + </a:t>
            </a:r>
            <a:r>
              <a:rPr lang="en-US" altLang="zh-TW" dirty="0" err="1"/>
              <a:t>anxn</a:t>
            </a:r>
            <a:r>
              <a:rPr lang="en-US" altLang="zh-TW" dirty="0"/>
              <a:t> + b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431704" y="3692715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群組 31"/>
          <p:cNvGrpSpPr/>
          <p:nvPr/>
        </p:nvGrpSpPr>
        <p:grpSpPr>
          <a:xfrm>
            <a:off x="4237592" y="2974656"/>
            <a:ext cx="2160240" cy="1427132"/>
            <a:chOff x="3131840" y="2721948"/>
            <a:chExt cx="2160240" cy="1427132"/>
          </a:xfrm>
        </p:grpSpPr>
        <p:sp>
          <p:nvSpPr>
            <p:cNvPr id="19" name="矩形 18"/>
            <p:cNvSpPr/>
            <p:nvPr/>
          </p:nvSpPr>
          <p:spPr>
            <a:xfrm>
              <a:off x="3131840" y="2721948"/>
              <a:ext cx="2160240" cy="1427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手繪多邊形 30"/>
            <p:cNvSpPr/>
            <p:nvPr/>
          </p:nvSpPr>
          <p:spPr>
            <a:xfrm>
              <a:off x="3136392" y="3035808"/>
              <a:ext cx="2148840" cy="973318"/>
            </a:xfrm>
            <a:custGeom>
              <a:avLst/>
              <a:gdLst>
                <a:gd name="connsiteX0" fmla="*/ 0 w 2148840"/>
                <a:gd name="connsiteY0" fmla="*/ 960120 h 973318"/>
                <a:gd name="connsiteX1" fmla="*/ 292608 w 2148840"/>
                <a:gd name="connsiteY1" fmla="*/ 960120 h 973318"/>
                <a:gd name="connsiteX2" fmla="*/ 411480 w 2148840"/>
                <a:gd name="connsiteY2" fmla="*/ 822960 h 973318"/>
                <a:gd name="connsiteX3" fmla="*/ 585216 w 2148840"/>
                <a:gd name="connsiteY3" fmla="*/ 393192 h 973318"/>
                <a:gd name="connsiteX4" fmla="*/ 722376 w 2148840"/>
                <a:gd name="connsiteY4" fmla="*/ 118872 h 973318"/>
                <a:gd name="connsiteX5" fmla="*/ 1088136 w 2148840"/>
                <a:gd name="connsiteY5" fmla="*/ 0 h 973318"/>
                <a:gd name="connsiteX6" fmla="*/ 1426464 w 2148840"/>
                <a:gd name="connsiteY6" fmla="*/ 118872 h 973318"/>
                <a:gd name="connsiteX7" fmla="*/ 1581912 w 2148840"/>
                <a:gd name="connsiteY7" fmla="*/ 393192 h 973318"/>
                <a:gd name="connsiteX8" fmla="*/ 1746504 w 2148840"/>
                <a:gd name="connsiteY8" fmla="*/ 868680 h 973318"/>
                <a:gd name="connsiteX9" fmla="*/ 2148840 w 2148840"/>
                <a:gd name="connsiteY9" fmla="*/ 969264 h 973318"/>
                <a:gd name="connsiteX10" fmla="*/ 2148840 w 2148840"/>
                <a:gd name="connsiteY10" fmla="*/ 969264 h 97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8840" h="973318">
                  <a:moveTo>
                    <a:pt x="0" y="960120"/>
                  </a:moveTo>
                  <a:cubicBezTo>
                    <a:pt x="112014" y="971550"/>
                    <a:pt x="224028" y="982980"/>
                    <a:pt x="292608" y="960120"/>
                  </a:cubicBezTo>
                  <a:cubicBezTo>
                    <a:pt x="361188" y="937260"/>
                    <a:pt x="362712" y="917448"/>
                    <a:pt x="411480" y="822960"/>
                  </a:cubicBezTo>
                  <a:cubicBezTo>
                    <a:pt x="460248" y="728472"/>
                    <a:pt x="533400" y="510540"/>
                    <a:pt x="585216" y="393192"/>
                  </a:cubicBezTo>
                  <a:cubicBezTo>
                    <a:pt x="637032" y="275844"/>
                    <a:pt x="638556" y="184404"/>
                    <a:pt x="722376" y="118872"/>
                  </a:cubicBezTo>
                  <a:cubicBezTo>
                    <a:pt x="806196" y="53340"/>
                    <a:pt x="970788" y="0"/>
                    <a:pt x="1088136" y="0"/>
                  </a:cubicBezTo>
                  <a:cubicBezTo>
                    <a:pt x="1205484" y="0"/>
                    <a:pt x="1344168" y="53340"/>
                    <a:pt x="1426464" y="118872"/>
                  </a:cubicBezTo>
                  <a:cubicBezTo>
                    <a:pt x="1508760" y="184404"/>
                    <a:pt x="1528572" y="268224"/>
                    <a:pt x="1581912" y="393192"/>
                  </a:cubicBezTo>
                  <a:cubicBezTo>
                    <a:pt x="1635252" y="518160"/>
                    <a:pt x="1652016" y="772668"/>
                    <a:pt x="1746504" y="868680"/>
                  </a:cubicBezTo>
                  <a:cubicBezTo>
                    <a:pt x="1840992" y="964692"/>
                    <a:pt x="2148840" y="969264"/>
                    <a:pt x="2148840" y="969264"/>
                  </a:cubicBezTo>
                  <a:lnTo>
                    <a:pt x="2148840" y="969264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237593" y="4408340"/>
            <a:ext cx="2025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Normal distribution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600056" y="3457930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Y = a1x1 + a2x2 + …. + </a:t>
            </a:r>
            <a:r>
              <a:rPr lang="en-US" altLang="zh-TW" dirty="0" err="1"/>
              <a:t>anxn</a:t>
            </a:r>
            <a:r>
              <a:rPr lang="en-US" altLang="zh-TW" dirty="0"/>
              <a:t> + b</a:t>
            </a:r>
            <a:endParaRPr lang="zh-TW" alt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7074453" y="3481270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7857587" y="3501226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9184129" y="3491587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>
            <a:off x="9972107" y="3502552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弧形接點 39"/>
          <p:cNvCxnSpPr/>
          <p:nvPr/>
        </p:nvCxnSpPr>
        <p:spPr>
          <a:xfrm rot="10800000" flipV="1">
            <a:off x="5937210" y="2879724"/>
            <a:ext cx="1954883" cy="503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cxnSpLocks/>
            <a:stCxn id="35" idx="0"/>
          </p:cNvCxnSpPr>
          <p:nvPr/>
        </p:nvCxnSpPr>
        <p:spPr>
          <a:xfrm flipV="1">
            <a:off x="7218469" y="2881956"/>
            <a:ext cx="671652" cy="599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cxnSpLocks/>
            <a:stCxn id="36" idx="0"/>
          </p:cNvCxnSpPr>
          <p:nvPr/>
        </p:nvCxnSpPr>
        <p:spPr>
          <a:xfrm flipH="1" flipV="1">
            <a:off x="7890121" y="2871898"/>
            <a:ext cx="111482" cy="629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cxnSpLocks/>
            <a:stCxn id="37" idx="0"/>
          </p:cNvCxnSpPr>
          <p:nvPr/>
        </p:nvCxnSpPr>
        <p:spPr>
          <a:xfrm flipH="1" flipV="1">
            <a:off x="7909277" y="2882862"/>
            <a:ext cx="1418868" cy="60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cxnSpLocks/>
            <a:stCxn id="38" idx="0"/>
          </p:cNvCxnSpPr>
          <p:nvPr/>
        </p:nvCxnSpPr>
        <p:spPr>
          <a:xfrm flipH="1" flipV="1">
            <a:off x="7890121" y="2881956"/>
            <a:ext cx="2226002" cy="620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397832" y="3867421"/>
            <a:ext cx="427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accent1"/>
                </a:solidFill>
              </a:rPr>
              <a:t>Never forget : the least square assume the </a:t>
            </a:r>
            <a:r>
              <a:rPr lang="en-US" altLang="zh-TW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distribution </a:t>
            </a:r>
          </a:p>
          <a:p>
            <a:endParaRPr lang="en-US" altLang="zh-TW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>
                <a:solidFill>
                  <a:schemeClr val="accent1"/>
                </a:solidFill>
              </a:rPr>
              <a:t>This concept make a straight line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64488" y="5280147"/>
            <a:ext cx="2399928" cy="1309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104112" y="5373216"/>
            <a:ext cx="2360304" cy="98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3120470" y="3845115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7392145" y="6021288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752185" y="6264386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8066506" y="587727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8498554" y="5805264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8786586" y="551723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接點 62"/>
          <p:cNvCxnSpPr>
            <a:endCxn id="58" idx="1"/>
          </p:cNvCxnSpPr>
          <p:nvPr/>
        </p:nvCxnSpPr>
        <p:spPr>
          <a:xfrm>
            <a:off x="7680177" y="6093297"/>
            <a:ext cx="78703" cy="1816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664978" y="5958919"/>
            <a:ext cx="157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9362650" y="6165304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8" name="直線接點 67"/>
          <p:cNvCxnSpPr>
            <a:stCxn id="66" idx="0"/>
          </p:cNvCxnSpPr>
          <p:nvPr/>
        </p:nvCxnSpPr>
        <p:spPr>
          <a:xfrm flipH="1" flipV="1">
            <a:off x="9144001" y="5517232"/>
            <a:ext cx="241509" cy="64807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/>
          <p:cNvSpPr txBox="1"/>
          <p:nvPr/>
        </p:nvSpPr>
        <p:spPr>
          <a:xfrm>
            <a:off x="9441352" y="5476511"/>
            <a:ext cx="125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Extreme error would not </a:t>
            </a:r>
          </a:p>
          <a:p>
            <a:r>
              <a:rPr lang="en-US" altLang="zh-TW" sz="1200" dirty="0"/>
              <a:t>often happen</a:t>
            </a:r>
            <a:endParaRPr lang="zh-TW" altLang="en-US" sz="1200" dirty="0"/>
          </a:p>
        </p:txBody>
      </p:sp>
      <p:cxnSp>
        <p:nvCxnSpPr>
          <p:cNvPr id="71" name="直線單箭頭接點 70"/>
          <p:cNvCxnSpPr>
            <a:stCxn id="66" idx="6"/>
          </p:cNvCxnSpPr>
          <p:nvPr/>
        </p:nvCxnSpPr>
        <p:spPr>
          <a:xfrm flipV="1">
            <a:off x="9408369" y="6093296"/>
            <a:ext cx="181395" cy="10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群組 25"/>
          <p:cNvGrpSpPr/>
          <p:nvPr/>
        </p:nvGrpSpPr>
        <p:grpSpPr>
          <a:xfrm>
            <a:off x="534843" y="4521607"/>
            <a:ext cx="2591166" cy="1543540"/>
            <a:chOff x="1223887" y="4698418"/>
            <a:chExt cx="2591166" cy="1543540"/>
          </a:xfrm>
        </p:grpSpPr>
        <p:grpSp>
          <p:nvGrpSpPr>
            <p:cNvPr id="49" name="群組 48"/>
            <p:cNvGrpSpPr/>
            <p:nvPr/>
          </p:nvGrpSpPr>
          <p:grpSpPr>
            <a:xfrm>
              <a:off x="1675409" y="4869160"/>
              <a:ext cx="1152128" cy="1080120"/>
              <a:chOff x="843055" y="1322007"/>
              <a:chExt cx="1152128" cy="1080120"/>
            </a:xfrm>
          </p:grpSpPr>
          <p:grpSp>
            <p:nvGrpSpPr>
              <p:cNvPr id="53" name="群組 52"/>
              <p:cNvGrpSpPr/>
              <p:nvPr/>
            </p:nvGrpSpPr>
            <p:grpSpPr>
              <a:xfrm>
                <a:off x="843055" y="1322007"/>
                <a:ext cx="1152128" cy="1080120"/>
                <a:chOff x="1835696" y="1268760"/>
                <a:chExt cx="1152128" cy="1080120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73" name="橢圓 72"/>
                <p:cNvSpPr/>
                <p:nvPr/>
              </p:nvSpPr>
              <p:spPr>
                <a:xfrm>
                  <a:off x="1835696" y="1268760"/>
                  <a:ext cx="1152128" cy="10801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4" name="橢圓 73"/>
                <p:cNvSpPr/>
                <p:nvPr/>
              </p:nvSpPr>
              <p:spPr>
                <a:xfrm>
                  <a:off x="1972969" y="1427644"/>
                  <a:ext cx="864096" cy="752104"/>
                </a:xfrm>
                <a:prstGeom prst="ellipse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5" name="橢圓 74"/>
                <p:cNvSpPr/>
                <p:nvPr/>
              </p:nvSpPr>
              <p:spPr>
                <a:xfrm>
                  <a:off x="2152989" y="1556792"/>
                  <a:ext cx="504056" cy="493808"/>
                </a:xfrm>
                <a:prstGeom prst="ellipse">
                  <a:avLst/>
                </a:prstGeom>
                <a:solidFill>
                  <a:srgbClr val="FF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sp>
            <p:nvSpPr>
              <p:cNvPr id="56" name="橢圓 55"/>
              <p:cNvSpPr/>
              <p:nvPr/>
            </p:nvSpPr>
            <p:spPr>
              <a:xfrm>
                <a:off x="1285921" y="1772816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2" name="橢圓 61"/>
              <p:cNvSpPr/>
              <p:nvPr/>
            </p:nvSpPr>
            <p:spPr>
              <a:xfrm>
                <a:off x="1403648" y="1700808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4" name="橢圓 63"/>
              <p:cNvSpPr/>
              <p:nvPr/>
            </p:nvSpPr>
            <p:spPr>
              <a:xfrm>
                <a:off x="1403648" y="1844824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1475656" y="2060848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1403648" y="2213248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1645961" y="1844824"/>
                <a:ext cx="45719" cy="7200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6" name="橢圓 75"/>
            <p:cNvSpPr/>
            <p:nvPr/>
          </p:nvSpPr>
          <p:spPr>
            <a:xfrm>
              <a:off x="2630716" y="5544377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223887" y="4698418"/>
              <a:ext cx="876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prefer</a:t>
              </a:r>
              <a:endParaRPr lang="zh-TW" altLang="en-US" dirty="0"/>
            </a:p>
          </p:txBody>
        </p:sp>
        <p:sp>
          <p:nvSpPr>
            <p:cNvPr id="77" name="文字方塊 76"/>
            <p:cNvSpPr txBox="1"/>
            <p:nvPr/>
          </p:nvSpPr>
          <p:spPr>
            <a:xfrm>
              <a:off x="2535056" y="5872626"/>
              <a:ext cx="1279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Not prefer</a:t>
              </a:r>
              <a:endParaRPr lang="zh-TW" altLang="en-US" dirty="0"/>
            </a:p>
          </p:txBody>
        </p:sp>
        <p:cxnSp>
          <p:nvCxnSpPr>
            <p:cNvPr id="23" name="直線單箭頭接點 22"/>
            <p:cNvCxnSpPr>
              <a:stCxn id="70" idx="2"/>
              <a:endCxn id="77" idx="1"/>
            </p:cNvCxnSpPr>
            <p:nvPr/>
          </p:nvCxnSpPr>
          <p:spPr>
            <a:xfrm>
              <a:off x="2236002" y="5796405"/>
              <a:ext cx="299054" cy="26088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/>
            <p:cNvCxnSpPr>
              <a:stCxn id="56" idx="0"/>
            </p:cNvCxnSpPr>
            <p:nvPr/>
          </p:nvCxnSpPr>
          <p:spPr>
            <a:xfrm flipH="1" flipV="1">
              <a:off x="1742536" y="4935551"/>
              <a:ext cx="398599" cy="38441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群組 77"/>
          <p:cNvGrpSpPr/>
          <p:nvPr/>
        </p:nvGrpSpPr>
        <p:grpSpPr>
          <a:xfrm>
            <a:off x="4378530" y="5110974"/>
            <a:ext cx="1630392" cy="1604603"/>
            <a:chOff x="3206107" y="1725440"/>
            <a:chExt cx="1630392" cy="1604603"/>
          </a:xfrm>
        </p:grpSpPr>
        <p:grpSp>
          <p:nvGrpSpPr>
            <p:cNvPr id="79" name="群組 78"/>
            <p:cNvGrpSpPr/>
            <p:nvPr/>
          </p:nvGrpSpPr>
          <p:grpSpPr>
            <a:xfrm>
              <a:off x="3206107" y="1725440"/>
              <a:ext cx="1630392" cy="1604603"/>
              <a:chOff x="267419" y="1687856"/>
              <a:chExt cx="1846053" cy="1604603"/>
            </a:xfrm>
          </p:grpSpPr>
          <p:sp>
            <p:nvSpPr>
              <p:cNvPr id="81" name="流程圖: 程序 80"/>
              <p:cNvSpPr/>
              <p:nvPr/>
            </p:nvSpPr>
            <p:spPr>
              <a:xfrm>
                <a:off x="267419" y="1687856"/>
                <a:ext cx="1846053" cy="1604603"/>
              </a:xfrm>
              <a:prstGeom prst="flowChartProcess">
                <a:avLst/>
              </a:prstGeom>
              <a:noFill/>
              <a:ln>
                <a:solidFill>
                  <a:srgbClr val="00B0F0"/>
                </a:solidFill>
                <a:prstDash val="lgDashDot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82" name="直線接點 81"/>
              <p:cNvCxnSpPr/>
              <p:nvPr/>
            </p:nvCxnSpPr>
            <p:spPr>
              <a:xfrm flipV="1">
                <a:off x="267419" y="2035834"/>
                <a:ext cx="1846053" cy="84538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橢圓 82"/>
              <p:cNvSpPr/>
              <p:nvPr/>
            </p:nvSpPr>
            <p:spPr>
              <a:xfrm>
                <a:off x="1026543" y="242402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1178943" y="250741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1314091" y="243553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1431987" y="226012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1049548" y="2464279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1201948" y="2470037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/>
              <p:cNvSpPr/>
              <p:nvPr/>
            </p:nvSpPr>
            <p:spPr>
              <a:xfrm>
                <a:off x="1354348" y="232914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/>
              <p:cNvSpPr/>
              <p:nvPr/>
            </p:nvSpPr>
            <p:spPr>
              <a:xfrm>
                <a:off x="1196198" y="239528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1" name="橢圓 90"/>
              <p:cNvSpPr/>
              <p:nvPr/>
            </p:nvSpPr>
            <p:spPr>
              <a:xfrm>
                <a:off x="1020796" y="256493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2" name="橢圓 91"/>
              <p:cNvSpPr/>
              <p:nvPr/>
            </p:nvSpPr>
            <p:spPr>
              <a:xfrm>
                <a:off x="1173196" y="2518937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1063925" y="253905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934530" y="249591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1086930" y="250167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905778" y="259657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1058178" y="255057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1414731" y="237228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1285336" y="232914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1437736" y="233490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/>
              <p:cNvSpPr/>
              <p:nvPr/>
            </p:nvSpPr>
            <p:spPr>
              <a:xfrm>
                <a:off x="1256584" y="242980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/>
              <p:cNvSpPr/>
              <p:nvPr/>
            </p:nvSpPr>
            <p:spPr>
              <a:xfrm>
                <a:off x="1408984" y="238380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/>
              <p:cNvSpPr/>
              <p:nvPr/>
            </p:nvSpPr>
            <p:spPr>
              <a:xfrm>
                <a:off x="917276" y="272020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/>
              <p:cNvSpPr/>
              <p:nvPr/>
            </p:nvSpPr>
            <p:spPr>
              <a:xfrm>
                <a:off x="911529" y="2886996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/>
              <p:cNvSpPr/>
              <p:nvPr/>
            </p:nvSpPr>
            <p:spPr>
              <a:xfrm>
                <a:off x="825263" y="2869732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721747" y="230038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橢圓 106"/>
              <p:cNvSpPr/>
              <p:nvPr/>
            </p:nvSpPr>
            <p:spPr>
              <a:xfrm>
                <a:off x="1512501" y="2677094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橢圓 107"/>
              <p:cNvSpPr/>
              <p:nvPr/>
            </p:nvSpPr>
            <p:spPr>
              <a:xfrm>
                <a:off x="1426235" y="2659830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80" name="向右箭號 79"/>
            <p:cNvSpPr/>
            <p:nvPr/>
          </p:nvSpPr>
          <p:spPr>
            <a:xfrm rot="14882236">
              <a:off x="4179427" y="2875462"/>
              <a:ext cx="437068" cy="26173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8" name="直線單箭頭接點 27"/>
          <p:cNvCxnSpPr/>
          <p:nvPr/>
        </p:nvCxnSpPr>
        <p:spPr>
          <a:xfrm flipH="1">
            <a:off x="1951592" y="4261834"/>
            <a:ext cx="350844" cy="444439"/>
          </a:xfrm>
          <a:prstGeom prst="straightConnector1">
            <a:avLst/>
          </a:prstGeom>
          <a:ln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0693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neural network practice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Many convenient tools are already invented. But to better understanding how the tensors flow, we try to implement it as detailed as possible.</a:t>
            </a:r>
          </a:p>
          <a:p>
            <a:pPr lvl="1"/>
            <a:r>
              <a:rPr lang="en-US" altLang="zh-TW" dirty="0"/>
              <a:t>3CNN.py</a:t>
            </a:r>
          </a:p>
          <a:p>
            <a:endParaRPr lang="en-US" altLang="zh-TW" dirty="0"/>
          </a:p>
          <a:p>
            <a:r>
              <a:rPr lang="en-US" altLang="zh-TW" dirty="0"/>
              <a:t>The next step is the </a:t>
            </a:r>
            <a:r>
              <a:rPr lang="en-US" altLang="zh-TW" dirty="0" err="1"/>
              <a:t>Keras</a:t>
            </a:r>
            <a:r>
              <a:rPr lang="en-US" altLang="zh-TW" dirty="0"/>
              <a:t> module in 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pPr lvl="1"/>
            <a:r>
              <a:rPr lang="en-US" altLang="zh-TW" dirty="0"/>
              <a:t>3CNN_keras.py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80F1B2-3D84-4005-AD75-CD417B04E0BF}"/>
              </a:ext>
            </a:extLst>
          </p:cNvPr>
          <p:cNvSpPr txBox="1"/>
          <p:nvPr/>
        </p:nvSpPr>
        <p:spPr>
          <a:xfrm>
            <a:off x="4432300" y="5571004"/>
            <a:ext cx="5651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dirty="0"/>
              <a:t>Thank you~</a:t>
            </a:r>
            <a:endParaRPr lang="zh-TW" altLang="en-US" sz="6000" dirty="0"/>
          </a:p>
        </p:txBody>
      </p:sp>
    </p:spTree>
    <p:extLst>
      <p:ext uri="{BB962C8B-B14F-4D97-AF65-F5344CB8AC3E}">
        <p14:creationId xmlns:p14="http://schemas.microsoft.com/office/powerpoint/2010/main" val="31398099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C5DB3E-F691-4479-A11D-D0746BAF9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4E2911-3934-4A47-90D8-0FB4CF592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Bcondux</a:t>
            </a:r>
            <a:r>
              <a:rPr lang="en-US" altLang="zh-TW" dirty="0"/>
              <a:t> Co., LTD</a:t>
            </a:r>
          </a:p>
          <a:p>
            <a:r>
              <a:rPr lang="zh-TW" altLang="en-US" dirty="0"/>
              <a:t>寶定有限公司</a:t>
            </a:r>
            <a:endParaRPr lang="en-US" altLang="zh-TW" dirty="0"/>
          </a:p>
          <a:p>
            <a:r>
              <a:rPr lang="en-US" altLang="zh-TW" dirty="0">
                <a:hlinkClick r:id="rId2"/>
              </a:rPr>
              <a:t>Sales@bcondux.com</a:t>
            </a:r>
            <a:endParaRPr lang="en-US" altLang="zh-TW" dirty="0"/>
          </a:p>
          <a:p>
            <a:r>
              <a:rPr lang="en-US" altLang="zh-TW" dirty="0"/>
              <a:t>03-4503585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131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51592" y="0"/>
            <a:ext cx="8748464" cy="105273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Logistic regression – from statistic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ACB28-5909-4D06-AF8E-D1945958D451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985042" y="2559683"/>
            <a:ext cx="1691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Classification case </a:t>
            </a:r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2276152" y="3235115"/>
            <a:ext cx="1152128" cy="1080120"/>
            <a:chOff x="843055" y="1322007"/>
            <a:chExt cx="1152128" cy="1080120"/>
          </a:xfrm>
        </p:grpSpPr>
        <p:grpSp>
          <p:nvGrpSpPr>
            <p:cNvPr id="9" name="群組 8"/>
            <p:cNvGrpSpPr/>
            <p:nvPr/>
          </p:nvGrpSpPr>
          <p:grpSpPr>
            <a:xfrm>
              <a:off x="843055" y="1322007"/>
              <a:ext cx="1152128" cy="1080120"/>
              <a:chOff x="1835696" y="1268760"/>
              <a:chExt cx="1152128" cy="1080120"/>
            </a:xfrm>
            <a:solidFill>
              <a:schemeClr val="accent5">
                <a:lumMod val="20000"/>
                <a:lumOff val="80000"/>
              </a:schemeClr>
            </a:solidFill>
          </p:grpSpPr>
          <p:sp>
            <p:nvSpPr>
              <p:cNvPr id="6" name="橢圓 5"/>
              <p:cNvSpPr/>
              <p:nvPr/>
            </p:nvSpPr>
            <p:spPr>
              <a:xfrm>
                <a:off x="1835696" y="1268760"/>
                <a:ext cx="1152128" cy="10801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橢圓 6"/>
              <p:cNvSpPr/>
              <p:nvPr/>
            </p:nvSpPr>
            <p:spPr>
              <a:xfrm>
                <a:off x="1972969" y="1427644"/>
                <a:ext cx="864096" cy="752104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" name="橢圓 7"/>
              <p:cNvSpPr/>
              <p:nvPr/>
            </p:nvSpPr>
            <p:spPr>
              <a:xfrm>
                <a:off x="2152989" y="1556792"/>
                <a:ext cx="504056" cy="493808"/>
              </a:xfrm>
              <a:prstGeom prst="ellipse">
                <a:avLst/>
              </a:prstGeom>
              <a:solidFill>
                <a:srgbClr val="FF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橢圓 10"/>
            <p:cNvSpPr/>
            <p:nvPr/>
          </p:nvSpPr>
          <p:spPr>
            <a:xfrm>
              <a:off x="1088792" y="2091956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/>
            <p:cNvSpPr/>
            <p:nvPr/>
          </p:nvSpPr>
          <p:spPr>
            <a:xfrm>
              <a:off x="1520840" y="1587900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/>
            <p:cNvSpPr/>
            <p:nvPr/>
          </p:nvSpPr>
          <p:spPr>
            <a:xfrm>
              <a:off x="1664856" y="1731916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1278527" y="2091956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1206519" y="2019948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1645961" y="1587900"/>
              <a:ext cx="45719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8" name="文字方塊 17"/>
          <p:cNvSpPr txBox="1"/>
          <p:nvPr/>
        </p:nvSpPr>
        <p:spPr>
          <a:xfrm>
            <a:off x="1951592" y="978198"/>
            <a:ext cx="58005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Set: All the dependent variables are linear</a:t>
            </a:r>
          </a:p>
          <a:p>
            <a:r>
              <a:rPr lang="en-US" altLang="zh-TW" dirty="0"/>
              <a:t>	continuous : least square errors</a:t>
            </a:r>
          </a:p>
          <a:p>
            <a:r>
              <a:rPr lang="en-US" altLang="zh-TW" dirty="0"/>
              <a:t>	categorical : continuous </a:t>
            </a:r>
            <a:r>
              <a:rPr lang="en-US" altLang="zh-TW" b="1" dirty="0"/>
              <a:t>with some errors</a:t>
            </a:r>
          </a:p>
          <a:p>
            <a:r>
              <a:rPr lang="en-US" altLang="zh-TW" dirty="0"/>
              <a:t>Y = a1x1 + a2x2 + …. + </a:t>
            </a:r>
            <a:r>
              <a:rPr lang="en-US" altLang="zh-TW" dirty="0" err="1"/>
              <a:t>anxn</a:t>
            </a:r>
            <a:r>
              <a:rPr lang="en-US" altLang="zh-TW" dirty="0"/>
              <a:t> + b</a:t>
            </a:r>
            <a:endParaRPr lang="zh-TW" altLang="en-US" dirty="0"/>
          </a:p>
        </p:txBody>
      </p:sp>
      <p:cxnSp>
        <p:nvCxnSpPr>
          <p:cNvPr id="21" name="直線單箭頭接點 20"/>
          <p:cNvCxnSpPr/>
          <p:nvPr/>
        </p:nvCxnSpPr>
        <p:spPr>
          <a:xfrm>
            <a:off x="3431704" y="3692715"/>
            <a:ext cx="432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37592" y="2974656"/>
            <a:ext cx="2160240" cy="14271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/>
          <p:cNvSpPr txBox="1"/>
          <p:nvPr/>
        </p:nvSpPr>
        <p:spPr>
          <a:xfrm>
            <a:off x="4341243" y="4408341"/>
            <a:ext cx="202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/>
              <a:t>NOT</a:t>
            </a:r>
          </a:p>
          <a:p>
            <a:pPr algn="ctr"/>
            <a:r>
              <a:rPr lang="en-US" altLang="zh-TW" dirty="0"/>
              <a:t>Normal distribution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6600056" y="3457930"/>
            <a:ext cx="308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Y = a1x1 + a2x2 + …. + </a:t>
            </a:r>
            <a:r>
              <a:rPr lang="en-US" altLang="zh-TW" dirty="0" err="1"/>
              <a:t>anxn</a:t>
            </a:r>
            <a:r>
              <a:rPr lang="en-US" altLang="zh-TW" dirty="0"/>
              <a:t> + b</a:t>
            </a:r>
            <a:endParaRPr lang="zh-TW" altLang="en-US" dirty="0"/>
          </a:p>
        </p:txBody>
      </p:sp>
      <p:sp>
        <p:nvSpPr>
          <p:cNvPr id="35" name="圓角矩形 34"/>
          <p:cNvSpPr/>
          <p:nvPr/>
        </p:nvSpPr>
        <p:spPr>
          <a:xfrm>
            <a:off x="7104112" y="3457931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圓角矩形 35"/>
          <p:cNvSpPr/>
          <p:nvPr/>
        </p:nvSpPr>
        <p:spPr>
          <a:xfrm>
            <a:off x="7854034" y="3486401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圓角矩形 36"/>
          <p:cNvSpPr/>
          <p:nvPr/>
        </p:nvSpPr>
        <p:spPr>
          <a:xfrm>
            <a:off x="9200614" y="3496401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圓角矩形 37"/>
          <p:cNvSpPr/>
          <p:nvPr/>
        </p:nvSpPr>
        <p:spPr>
          <a:xfrm>
            <a:off x="9958363" y="3496401"/>
            <a:ext cx="288032" cy="31724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0" name="弧形接點 39"/>
          <p:cNvCxnSpPr/>
          <p:nvPr/>
        </p:nvCxnSpPr>
        <p:spPr>
          <a:xfrm rot="10800000" flipV="1">
            <a:off x="5937210" y="2879724"/>
            <a:ext cx="1954883" cy="5033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/>
          <p:cNvCxnSpPr>
            <a:stCxn id="35" idx="0"/>
          </p:cNvCxnSpPr>
          <p:nvPr/>
        </p:nvCxnSpPr>
        <p:spPr>
          <a:xfrm flipV="1">
            <a:off x="7248129" y="2879724"/>
            <a:ext cx="643963" cy="578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/>
          <p:cNvCxnSpPr>
            <a:cxnSpLocks/>
            <a:stCxn id="36" idx="0"/>
          </p:cNvCxnSpPr>
          <p:nvPr/>
        </p:nvCxnSpPr>
        <p:spPr>
          <a:xfrm flipH="1" flipV="1">
            <a:off x="7896200" y="2877295"/>
            <a:ext cx="101850" cy="60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/>
          <p:cNvCxnSpPr>
            <a:cxnSpLocks/>
            <a:stCxn id="37" idx="0"/>
          </p:cNvCxnSpPr>
          <p:nvPr/>
        </p:nvCxnSpPr>
        <p:spPr>
          <a:xfrm flipH="1" flipV="1">
            <a:off x="7915743" y="2901425"/>
            <a:ext cx="1428887" cy="594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/>
          <p:cNvCxnSpPr>
            <a:cxnSpLocks/>
            <a:stCxn id="38" idx="0"/>
          </p:cNvCxnSpPr>
          <p:nvPr/>
        </p:nvCxnSpPr>
        <p:spPr>
          <a:xfrm flipH="1" flipV="1">
            <a:off x="7892092" y="2884367"/>
            <a:ext cx="2210287" cy="61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/>
          <p:cNvSpPr txBox="1"/>
          <p:nvPr/>
        </p:nvSpPr>
        <p:spPr>
          <a:xfrm>
            <a:off x="6397832" y="3867421"/>
            <a:ext cx="4270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u="sng" dirty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you want to fit this line ….</a:t>
            </a:r>
          </a:p>
          <a:p>
            <a:endParaRPr lang="en-US" altLang="zh-TW" dirty="0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>
                <a:solidFill>
                  <a:schemeClr val="accent1"/>
                </a:solidFill>
              </a:rPr>
              <a:t>This concept also make a straight line</a:t>
            </a:r>
          </a:p>
          <a:p>
            <a:r>
              <a:rPr lang="en-US" altLang="zh-TW" dirty="0">
                <a:solidFill>
                  <a:schemeClr val="accent1"/>
                </a:solidFill>
              </a:rPr>
              <a:t>It will be like this ….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064488" y="5280147"/>
            <a:ext cx="2399928" cy="13097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4" name="直線接點 53"/>
          <p:cNvCxnSpPr/>
          <p:nvPr/>
        </p:nvCxnSpPr>
        <p:spPr>
          <a:xfrm flipV="1">
            <a:off x="7104112" y="5373216"/>
            <a:ext cx="2360304" cy="98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/>
          <p:cNvSpPr/>
          <p:nvPr/>
        </p:nvSpPr>
        <p:spPr>
          <a:xfrm>
            <a:off x="2783633" y="3933056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橢圓 56"/>
          <p:cNvSpPr/>
          <p:nvPr/>
        </p:nvSpPr>
        <p:spPr>
          <a:xfrm>
            <a:off x="7392145" y="623731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橢圓 57"/>
          <p:cNvSpPr/>
          <p:nvPr/>
        </p:nvSpPr>
        <p:spPr>
          <a:xfrm>
            <a:off x="7752185" y="6264386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橢圓 58"/>
          <p:cNvSpPr/>
          <p:nvPr/>
        </p:nvSpPr>
        <p:spPr>
          <a:xfrm>
            <a:off x="7562450" y="623731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8570562" y="551723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橢圓 60"/>
          <p:cNvSpPr/>
          <p:nvPr/>
        </p:nvSpPr>
        <p:spPr>
          <a:xfrm>
            <a:off x="8786586" y="551723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3" name="直線接點 62"/>
          <p:cNvCxnSpPr>
            <a:endCxn id="58" idx="1"/>
          </p:cNvCxnSpPr>
          <p:nvPr/>
        </p:nvCxnSpPr>
        <p:spPr>
          <a:xfrm>
            <a:off x="7693022" y="6127034"/>
            <a:ext cx="65858" cy="147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/>
          <p:cNvSpPr txBox="1"/>
          <p:nvPr/>
        </p:nvSpPr>
        <p:spPr>
          <a:xfrm>
            <a:off x="7672397" y="5958920"/>
            <a:ext cx="1572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error</a:t>
            </a:r>
            <a:endParaRPr lang="zh-TW" altLang="en-US" dirty="0"/>
          </a:p>
        </p:txBody>
      </p:sp>
      <p:sp>
        <p:nvSpPr>
          <p:cNvPr id="66" name="橢圓 65"/>
          <p:cNvSpPr/>
          <p:nvPr/>
        </p:nvSpPr>
        <p:spPr>
          <a:xfrm>
            <a:off x="8976321" y="5517232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橢圓 48"/>
          <p:cNvSpPr/>
          <p:nvPr/>
        </p:nvSpPr>
        <p:spPr>
          <a:xfrm>
            <a:off x="3169962" y="3573016"/>
            <a:ext cx="45719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弧形接點 19"/>
          <p:cNvCxnSpPr/>
          <p:nvPr/>
        </p:nvCxnSpPr>
        <p:spPr>
          <a:xfrm flipV="1">
            <a:off x="4237592" y="3131405"/>
            <a:ext cx="2160240" cy="1014699"/>
          </a:xfrm>
          <a:prstGeom prst="curvedConnector3">
            <a:avLst>
              <a:gd name="adj1" fmla="val 52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277522" y="5267069"/>
            <a:ext cx="39055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It is obviously : the errors between the line and data </a:t>
            </a:r>
          </a:p>
          <a:p>
            <a:r>
              <a:rPr lang="en-US" altLang="zh-TW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won’t be normal distribution </a:t>
            </a:r>
            <a:endParaRPr lang="zh-TW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3244115" y="6241561"/>
            <a:ext cx="357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That’s why the classification problem never use MSE as loss</a:t>
            </a:r>
          </a:p>
          <a:p>
            <a:r>
              <a:rPr lang="en-US" altLang="zh-TW" sz="1200" dirty="0"/>
              <a:t>( you can use MSE, but it will make a tragedy )</a:t>
            </a:r>
            <a:endParaRPr lang="zh-TW" altLang="en-US" sz="1200" dirty="0"/>
          </a:p>
        </p:txBody>
      </p:sp>
      <p:cxnSp>
        <p:nvCxnSpPr>
          <p:cNvPr id="22" name="直線接點 21"/>
          <p:cNvCxnSpPr>
            <a:endCxn id="59" idx="7"/>
          </p:cNvCxnSpPr>
          <p:nvPr/>
        </p:nvCxnSpPr>
        <p:spPr>
          <a:xfrm>
            <a:off x="7562450" y="6156960"/>
            <a:ext cx="39024" cy="908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9" y="3206938"/>
            <a:ext cx="2113472" cy="2389700"/>
          </a:xfrm>
          <a:prstGeom prst="rect">
            <a:avLst/>
          </a:prstGeom>
        </p:spPr>
      </p:pic>
      <p:sp>
        <p:nvSpPr>
          <p:cNvPr id="29" name="文字方塊 28"/>
          <p:cNvSpPr txBox="1"/>
          <p:nvPr/>
        </p:nvSpPr>
        <p:spPr>
          <a:xfrm>
            <a:off x="9528644" y="5690557"/>
            <a:ext cx="10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 or 0</a:t>
            </a:r>
            <a:endParaRPr lang="zh-TW" altLang="en-US" dirty="0"/>
          </a:p>
        </p:txBody>
      </p:sp>
      <p:sp>
        <p:nvSpPr>
          <p:cNvPr id="241" name="文字方塊 240"/>
          <p:cNvSpPr txBox="1"/>
          <p:nvPr/>
        </p:nvSpPr>
        <p:spPr>
          <a:xfrm>
            <a:off x="7103835" y="6525993"/>
            <a:ext cx="107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feature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38662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Bias in categories</a:t>
            </a:r>
            <a:endParaRPr lang="zh-TW" altLang="en-US" dirty="0"/>
          </a:p>
        </p:txBody>
      </p:sp>
      <p:grpSp>
        <p:nvGrpSpPr>
          <p:cNvPr id="65" name="群組 64"/>
          <p:cNvGrpSpPr/>
          <p:nvPr/>
        </p:nvGrpSpPr>
        <p:grpSpPr>
          <a:xfrm>
            <a:off x="1958526" y="4653686"/>
            <a:ext cx="1630392" cy="1604603"/>
            <a:chOff x="3206107" y="1728272"/>
            <a:chExt cx="1630392" cy="1604603"/>
          </a:xfrm>
        </p:grpSpPr>
        <p:grpSp>
          <p:nvGrpSpPr>
            <p:cNvPr id="36" name="群組 35"/>
            <p:cNvGrpSpPr/>
            <p:nvPr/>
          </p:nvGrpSpPr>
          <p:grpSpPr>
            <a:xfrm>
              <a:off x="3206107" y="1728272"/>
              <a:ext cx="1630392" cy="1604603"/>
              <a:chOff x="267419" y="1690688"/>
              <a:chExt cx="1846053" cy="1604603"/>
            </a:xfrm>
          </p:grpSpPr>
          <p:sp>
            <p:nvSpPr>
              <p:cNvPr id="5" name="流程圖: 程序 4"/>
              <p:cNvSpPr/>
              <p:nvPr/>
            </p:nvSpPr>
            <p:spPr>
              <a:xfrm>
                <a:off x="267419" y="1690688"/>
                <a:ext cx="1846053" cy="1604603"/>
              </a:xfrm>
              <a:prstGeom prst="flowChartProcess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9" name="直線接點 8"/>
              <p:cNvCxnSpPr/>
              <p:nvPr/>
            </p:nvCxnSpPr>
            <p:spPr>
              <a:xfrm flipV="1">
                <a:off x="267419" y="2035834"/>
                <a:ext cx="1846053" cy="845389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橢圓 9"/>
              <p:cNvSpPr/>
              <p:nvPr/>
            </p:nvSpPr>
            <p:spPr>
              <a:xfrm>
                <a:off x="1026543" y="242402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橢圓 10"/>
              <p:cNvSpPr/>
              <p:nvPr/>
            </p:nvSpPr>
            <p:spPr>
              <a:xfrm>
                <a:off x="1178943" y="250741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橢圓 11"/>
              <p:cNvSpPr/>
              <p:nvPr/>
            </p:nvSpPr>
            <p:spPr>
              <a:xfrm>
                <a:off x="1314091" y="243553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3" name="橢圓 12"/>
              <p:cNvSpPr/>
              <p:nvPr/>
            </p:nvSpPr>
            <p:spPr>
              <a:xfrm>
                <a:off x="1431987" y="226012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4" name="橢圓 13"/>
              <p:cNvSpPr/>
              <p:nvPr/>
            </p:nvSpPr>
            <p:spPr>
              <a:xfrm>
                <a:off x="1049548" y="2464279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5" name="橢圓 14"/>
              <p:cNvSpPr/>
              <p:nvPr/>
            </p:nvSpPr>
            <p:spPr>
              <a:xfrm>
                <a:off x="1201948" y="2470037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6" name="橢圓 15"/>
              <p:cNvSpPr/>
              <p:nvPr/>
            </p:nvSpPr>
            <p:spPr>
              <a:xfrm>
                <a:off x="1354348" y="232914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7" name="橢圓 16"/>
              <p:cNvSpPr/>
              <p:nvPr/>
            </p:nvSpPr>
            <p:spPr>
              <a:xfrm>
                <a:off x="1196198" y="239528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8" name="橢圓 17"/>
              <p:cNvSpPr/>
              <p:nvPr/>
            </p:nvSpPr>
            <p:spPr>
              <a:xfrm>
                <a:off x="1020796" y="256493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9" name="橢圓 18"/>
              <p:cNvSpPr/>
              <p:nvPr/>
            </p:nvSpPr>
            <p:spPr>
              <a:xfrm>
                <a:off x="1173196" y="2518937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0" name="橢圓 19"/>
              <p:cNvSpPr/>
              <p:nvPr/>
            </p:nvSpPr>
            <p:spPr>
              <a:xfrm>
                <a:off x="1063925" y="253905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1" name="橢圓 20"/>
              <p:cNvSpPr/>
              <p:nvPr/>
            </p:nvSpPr>
            <p:spPr>
              <a:xfrm>
                <a:off x="934530" y="249591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2" name="橢圓 21"/>
              <p:cNvSpPr/>
              <p:nvPr/>
            </p:nvSpPr>
            <p:spPr>
              <a:xfrm>
                <a:off x="1086930" y="250167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橢圓 22"/>
              <p:cNvSpPr/>
              <p:nvPr/>
            </p:nvSpPr>
            <p:spPr>
              <a:xfrm>
                <a:off x="905778" y="259657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1058178" y="255057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5" name="橢圓 24"/>
              <p:cNvSpPr/>
              <p:nvPr/>
            </p:nvSpPr>
            <p:spPr>
              <a:xfrm>
                <a:off x="1414731" y="237228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6" name="橢圓 25"/>
              <p:cNvSpPr/>
              <p:nvPr/>
            </p:nvSpPr>
            <p:spPr>
              <a:xfrm>
                <a:off x="1285336" y="2329145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7" name="橢圓 26"/>
              <p:cNvSpPr/>
              <p:nvPr/>
            </p:nvSpPr>
            <p:spPr>
              <a:xfrm>
                <a:off x="1437736" y="233490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8" name="橢圓 27"/>
              <p:cNvSpPr/>
              <p:nvPr/>
            </p:nvSpPr>
            <p:spPr>
              <a:xfrm>
                <a:off x="1256584" y="242980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橢圓 28"/>
              <p:cNvSpPr/>
              <p:nvPr/>
            </p:nvSpPr>
            <p:spPr>
              <a:xfrm>
                <a:off x="1408984" y="2383803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橢圓 29"/>
              <p:cNvSpPr/>
              <p:nvPr/>
            </p:nvSpPr>
            <p:spPr>
              <a:xfrm>
                <a:off x="917276" y="272020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1" name="橢圓 30"/>
              <p:cNvSpPr/>
              <p:nvPr/>
            </p:nvSpPr>
            <p:spPr>
              <a:xfrm>
                <a:off x="911529" y="2886996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2" name="橢圓 31"/>
              <p:cNvSpPr/>
              <p:nvPr/>
            </p:nvSpPr>
            <p:spPr>
              <a:xfrm>
                <a:off x="825263" y="2869732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3" name="橢圓 32"/>
              <p:cNvSpPr/>
              <p:nvPr/>
            </p:nvSpPr>
            <p:spPr>
              <a:xfrm>
                <a:off x="721747" y="2300381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4" name="橢圓 33"/>
              <p:cNvSpPr/>
              <p:nvPr/>
            </p:nvSpPr>
            <p:spPr>
              <a:xfrm>
                <a:off x="1512501" y="2677094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5" name="橢圓 34"/>
              <p:cNvSpPr/>
              <p:nvPr/>
            </p:nvSpPr>
            <p:spPr>
              <a:xfrm>
                <a:off x="1426235" y="2659830"/>
                <a:ext cx="45719" cy="5175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37" name="向右箭號 36"/>
            <p:cNvSpPr/>
            <p:nvPr/>
          </p:nvSpPr>
          <p:spPr>
            <a:xfrm rot="14882236">
              <a:off x="4179427" y="2875462"/>
              <a:ext cx="437068" cy="261738"/>
            </a:xfrm>
            <a:prstGeom prst="rightArrow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1" name="群組 90"/>
          <p:cNvGrpSpPr/>
          <p:nvPr/>
        </p:nvGrpSpPr>
        <p:grpSpPr>
          <a:xfrm>
            <a:off x="1894209" y="1948110"/>
            <a:ext cx="1694709" cy="1712398"/>
            <a:chOff x="396815" y="1690689"/>
            <a:chExt cx="1694709" cy="1712398"/>
          </a:xfrm>
        </p:grpSpPr>
        <p:sp>
          <p:nvSpPr>
            <p:cNvPr id="38" name="橢圓 37"/>
            <p:cNvSpPr/>
            <p:nvPr/>
          </p:nvSpPr>
          <p:spPr>
            <a:xfrm>
              <a:off x="396815" y="1690689"/>
              <a:ext cx="1694709" cy="171239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9" name="橢圓 38"/>
            <p:cNvSpPr/>
            <p:nvPr/>
          </p:nvSpPr>
          <p:spPr>
            <a:xfrm>
              <a:off x="1437234" y="2507734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0" name="橢圓 39"/>
            <p:cNvSpPr/>
            <p:nvPr/>
          </p:nvSpPr>
          <p:spPr>
            <a:xfrm>
              <a:off x="1364134" y="2641466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1" name="橢圓 40"/>
            <p:cNvSpPr/>
            <p:nvPr/>
          </p:nvSpPr>
          <p:spPr>
            <a:xfrm>
              <a:off x="1344189" y="2475119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2" name="橢圓 41"/>
            <p:cNvSpPr/>
            <p:nvPr/>
          </p:nvSpPr>
          <p:spPr>
            <a:xfrm>
              <a:off x="1330899" y="2559928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橢圓 42"/>
            <p:cNvSpPr/>
            <p:nvPr/>
          </p:nvSpPr>
          <p:spPr>
            <a:xfrm>
              <a:off x="1231208" y="2530574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4" name="橢圓 43"/>
            <p:cNvSpPr/>
            <p:nvPr/>
          </p:nvSpPr>
          <p:spPr>
            <a:xfrm>
              <a:off x="1158108" y="2664306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橢圓 44"/>
            <p:cNvSpPr/>
            <p:nvPr/>
          </p:nvSpPr>
          <p:spPr>
            <a:xfrm>
              <a:off x="1334224" y="2494688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6" name="橢圓 45"/>
            <p:cNvSpPr/>
            <p:nvPr/>
          </p:nvSpPr>
          <p:spPr>
            <a:xfrm>
              <a:off x="1320934" y="2579497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7" name="橢圓 46"/>
            <p:cNvSpPr/>
            <p:nvPr/>
          </p:nvSpPr>
          <p:spPr>
            <a:xfrm>
              <a:off x="1241179" y="2462073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>
              <a:off x="1227889" y="2546882"/>
              <a:ext cx="52834" cy="61956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>
              <a:off x="1128198" y="2517528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橢圓 49"/>
            <p:cNvSpPr/>
            <p:nvPr/>
          </p:nvSpPr>
          <p:spPr>
            <a:xfrm>
              <a:off x="1114908" y="2602336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橢圓 50"/>
            <p:cNvSpPr/>
            <p:nvPr/>
          </p:nvSpPr>
          <p:spPr>
            <a:xfrm>
              <a:off x="1251154" y="2638204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2" name="橢圓 51"/>
            <p:cNvSpPr/>
            <p:nvPr/>
          </p:nvSpPr>
          <p:spPr>
            <a:xfrm>
              <a:off x="1337553" y="2801291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3" name="橢圓 52"/>
            <p:cNvSpPr/>
            <p:nvPr/>
          </p:nvSpPr>
          <p:spPr>
            <a:xfrm>
              <a:off x="1257798" y="2683867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4" name="橢圓 53"/>
            <p:cNvSpPr/>
            <p:nvPr/>
          </p:nvSpPr>
          <p:spPr>
            <a:xfrm>
              <a:off x="1244508" y="2768676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5" name="橢圓 54"/>
            <p:cNvSpPr/>
            <p:nvPr/>
          </p:nvSpPr>
          <p:spPr>
            <a:xfrm>
              <a:off x="1144817" y="2739322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6" name="橢圓 55"/>
            <p:cNvSpPr/>
            <p:nvPr/>
          </p:nvSpPr>
          <p:spPr>
            <a:xfrm>
              <a:off x="1191338" y="2775207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橢圓 56"/>
            <p:cNvSpPr/>
            <p:nvPr/>
          </p:nvSpPr>
          <p:spPr>
            <a:xfrm>
              <a:off x="1477118" y="2742577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8" name="橢圓 57"/>
            <p:cNvSpPr/>
            <p:nvPr/>
          </p:nvSpPr>
          <p:spPr>
            <a:xfrm>
              <a:off x="1463828" y="3091577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9" name="橢圓 58"/>
            <p:cNvSpPr/>
            <p:nvPr/>
          </p:nvSpPr>
          <p:spPr>
            <a:xfrm>
              <a:off x="1384073" y="2709962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0" name="橢圓 59"/>
            <p:cNvSpPr/>
            <p:nvPr/>
          </p:nvSpPr>
          <p:spPr>
            <a:xfrm>
              <a:off x="962060" y="2990470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1" name="橢圓 60"/>
            <p:cNvSpPr/>
            <p:nvPr/>
          </p:nvSpPr>
          <p:spPr>
            <a:xfrm>
              <a:off x="1384071" y="2025000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2" name="橢圓 61"/>
            <p:cNvSpPr/>
            <p:nvPr/>
          </p:nvSpPr>
          <p:spPr>
            <a:xfrm>
              <a:off x="1121565" y="2432720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3" name="橢圓 62"/>
            <p:cNvSpPr/>
            <p:nvPr/>
          </p:nvSpPr>
          <p:spPr>
            <a:xfrm>
              <a:off x="1041810" y="2148946"/>
              <a:ext cx="52834" cy="619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20" name="群組 119"/>
          <p:cNvGrpSpPr/>
          <p:nvPr/>
        </p:nvGrpSpPr>
        <p:grpSpPr>
          <a:xfrm>
            <a:off x="6206745" y="2079536"/>
            <a:ext cx="2855343" cy="1684354"/>
            <a:chOff x="4252823" y="1337094"/>
            <a:chExt cx="2855343" cy="1684354"/>
          </a:xfrm>
        </p:grpSpPr>
        <p:grpSp>
          <p:nvGrpSpPr>
            <p:cNvPr id="118" name="群組 117"/>
            <p:cNvGrpSpPr/>
            <p:nvPr/>
          </p:nvGrpSpPr>
          <p:grpSpPr>
            <a:xfrm>
              <a:off x="4460554" y="1449327"/>
              <a:ext cx="567892" cy="1128533"/>
              <a:chOff x="3736887" y="1892728"/>
              <a:chExt cx="567892" cy="1128533"/>
            </a:xfrm>
            <a:solidFill>
              <a:srgbClr val="FFFF00"/>
            </a:solidFill>
          </p:grpSpPr>
          <p:sp>
            <p:nvSpPr>
              <p:cNvPr id="66" name="橢圓 65"/>
              <p:cNvSpPr/>
              <p:nvPr/>
            </p:nvSpPr>
            <p:spPr>
              <a:xfrm>
                <a:off x="4212061" y="237546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7" name="橢圓 66"/>
              <p:cNvSpPr/>
              <p:nvPr/>
            </p:nvSpPr>
            <p:spPr>
              <a:xfrm>
                <a:off x="4138961" y="250919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8" name="橢圓 67"/>
              <p:cNvSpPr/>
              <p:nvPr/>
            </p:nvSpPr>
            <p:spPr>
              <a:xfrm>
                <a:off x="4119016" y="2342847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69" name="橢圓 68"/>
              <p:cNvSpPr/>
              <p:nvPr/>
            </p:nvSpPr>
            <p:spPr>
              <a:xfrm>
                <a:off x="4105726" y="242765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0" name="橢圓 69"/>
              <p:cNvSpPr/>
              <p:nvPr/>
            </p:nvSpPr>
            <p:spPr>
              <a:xfrm>
                <a:off x="4006035" y="239830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1" name="橢圓 70"/>
              <p:cNvSpPr/>
              <p:nvPr/>
            </p:nvSpPr>
            <p:spPr>
              <a:xfrm>
                <a:off x="3932935" y="253203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2" name="橢圓 71"/>
              <p:cNvSpPr/>
              <p:nvPr/>
            </p:nvSpPr>
            <p:spPr>
              <a:xfrm>
                <a:off x="4109051" y="236241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3" name="橢圓 72"/>
              <p:cNvSpPr/>
              <p:nvPr/>
            </p:nvSpPr>
            <p:spPr>
              <a:xfrm>
                <a:off x="4095761" y="244722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4" name="橢圓 73"/>
              <p:cNvSpPr/>
              <p:nvPr/>
            </p:nvSpPr>
            <p:spPr>
              <a:xfrm>
                <a:off x="4016006" y="2329801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5" name="橢圓 74"/>
              <p:cNvSpPr/>
              <p:nvPr/>
            </p:nvSpPr>
            <p:spPr>
              <a:xfrm>
                <a:off x="4002716" y="241461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6" name="橢圓 75"/>
              <p:cNvSpPr/>
              <p:nvPr/>
            </p:nvSpPr>
            <p:spPr>
              <a:xfrm>
                <a:off x="3903025" y="238525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7" name="橢圓 76"/>
              <p:cNvSpPr/>
              <p:nvPr/>
            </p:nvSpPr>
            <p:spPr>
              <a:xfrm>
                <a:off x="3889735" y="247006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8" name="橢圓 77"/>
              <p:cNvSpPr/>
              <p:nvPr/>
            </p:nvSpPr>
            <p:spPr>
              <a:xfrm>
                <a:off x="4025981" y="250593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9" name="橢圓 78"/>
              <p:cNvSpPr/>
              <p:nvPr/>
            </p:nvSpPr>
            <p:spPr>
              <a:xfrm>
                <a:off x="4112380" y="2669019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0" name="橢圓 79"/>
              <p:cNvSpPr/>
              <p:nvPr/>
            </p:nvSpPr>
            <p:spPr>
              <a:xfrm>
                <a:off x="4032625" y="255159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1" name="橢圓 80"/>
              <p:cNvSpPr/>
              <p:nvPr/>
            </p:nvSpPr>
            <p:spPr>
              <a:xfrm>
                <a:off x="4019335" y="263640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橢圓 81"/>
              <p:cNvSpPr/>
              <p:nvPr/>
            </p:nvSpPr>
            <p:spPr>
              <a:xfrm>
                <a:off x="3919644" y="260705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3" name="橢圓 82"/>
              <p:cNvSpPr/>
              <p:nvPr/>
            </p:nvSpPr>
            <p:spPr>
              <a:xfrm>
                <a:off x="3966165" y="264293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橢圓 83"/>
              <p:cNvSpPr/>
              <p:nvPr/>
            </p:nvSpPr>
            <p:spPr>
              <a:xfrm>
                <a:off x="4251945" y="261030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5" name="橢圓 84"/>
              <p:cNvSpPr/>
              <p:nvPr/>
            </p:nvSpPr>
            <p:spPr>
              <a:xfrm>
                <a:off x="4238655" y="295930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6" name="橢圓 85"/>
              <p:cNvSpPr/>
              <p:nvPr/>
            </p:nvSpPr>
            <p:spPr>
              <a:xfrm>
                <a:off x="4158900" y="257769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7" name="橢圓 86"/>
              <p:cNvSpPr/>
              <p:nvPr/>
            </p:nvSpPr>
            <p:spPr>
              <a:xfrm>
                <a:off x="3736887" y="285819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8" name="橢圓 87"/>
              <p:cNvSpPr/>
              <p:nvPr/>
            </p:nvSpPr>
            <p:spPr>
              <a:xfrm>
                <a:off x="4158898" y="189272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橢圓 88"/>
              <p:cNvSpPr/>
              <p:nvPr/>
            </p:nvSpPr>
            <p:spPr>
              <a:xfrm>
                <a:off x="3896392" y="230044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橢圓 89"/>
              <p:cNvSpPr/>
              <p:nvPr/>
            </p:nvSpPr>
            <p:spPr>
              <a:xfrm>
                <a:off x="3816637" y="201667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117" name="群組 116"/>
            <p:cNvGrpSpPr/>
            <p:nvPr/>
          </p:nvGrpSpPr>
          <p:grpSpPr>
            <a:xfrm rot="5400000">
              <a:off x="6027082" y="1488476"/>
              <a:ext cx="567892" cy="1128533"/>
              <a:chOff x="5053858" y="1907108"/>
              <a:chExt cx="567892" cy="112853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92" name="橢圓 91"/>
              <p:cNvSpPr/>
              <p:nvPr/>
            </p:nvSpPr>
            <p:spPr>
              <a:xfrm>
                <a:off x="5529032" y="238984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3" name="橢圓 92"/>
              <p:cNvSpPr/>
              <p:nvPr/>
            </p:nvSpPr>
            <p:spPr>
              <a:xfrm>
                <a:off x="5455932" y="252357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4" name="橢圓 93"/>
              <p:cNvSpPr/>
              <p:nvPr/>
            </p:nvSpPr>
            <p:spPr>
              <a:xfrm>
                <a:off x="5435987" y="2357227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5" name="橢圓 94"/>
              <p:cNvSpPr/>
              <p:nvPr/>
            </p:nvSpPr>
            <p:spPr>
              <a:xfrm>
                <a:off x="5422697" y="244203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6" name="橢圓 95"/>
              <p:cNvSpPr/>
              <p:nvPr/>
            </p:nvSpPr>
            <p:spPr>
              <a:xfrm>
                <a:off x="5323006" y="241268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7" name="橢圓 96"/>
              <p:cNvSpPr/>
              <p:nvPr/>
            </p:nvSpPr>
            <p:spPr>
              <a:xfrm>
                <a:off x="5249906" y="254641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8" name="橢圓 97"/>
              <p:cNvSpPr/>
              <p:nvPr/>
            </p:nvSpPr>
            <p:spPr>
              <a:xfrm>
                <a:off x="5426022" y="237679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9" name="橢圓 98"/>
              <p:cNvSpPr/>
              <p:nvPr/>
            </p:nvSpPr>
            <p:spPr>
              <a:xfrm>
                <a:off x="5412732" y="246160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0" name="橢圓 99"/>
              <p:cNvSpPr/>
              <p:nvPr/>
            </p:nvSpPr>
            <p:spPr>
              <a:xfrm>
                <a:off x="5332977" y="2344181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1" name="橢圓 100"/>
              <p:cNvSpPr/>
              <p:nvPr/>
            </p:nvSpPr>
            <p:spPr>
              <a:xfrm>
                <a:off x="5319687" y="242899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2" name="橢圓 101"/>
              <p:cNvSpPr/>
              <p:nvPr/>
            </p:nvSpPr>
            <p:spPr>
              <a:xfrm>
                <a:off x="5219996" y="2399636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3" name="橢圓 102"/>
              <p:cNvSpPr/>
              <p:nvPr/>
            </p:nvSpPr>
            <p:spPr>
              <a:xfrm>
                <a:off x="5206706" y="248444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4" name="橢圓 103"/>
              <p:cNvSpPr/>
              <p:nvPr/>
            </p:nvSpPr>
            <p:spPr>
              <a:xfrm>
                <a:off x="5342952" y="2520312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5" name="橢圓 104"/>
              <p:cNvSpPr/>
              <p:nvPr/>
            </p:nvSpPr>
            <p:spPr>
              <a:xfrm>
                <a:off x="5429351" y="2683399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6" name="橢圓 105"/>
              <p:cNvSpPr/>
              <p:nvPr/>
            </p:nvSpPr>
            <p:spPr>
              <a:xfrm>
                <a:off x="5349596" y="256597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7" name="橢圓 106"/>
              <p:cNvSpPr/>
              <p:nvPr/>
            </p:nvSpPr>
            <p:spPr>
              <a:xfrm>
                <a:off x="5336306" y="265078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8" name="橢圓 107"/>
              <p:cNvSpPr/>
              <p:nvPr/>
            </p:nvSpPr>
            <p:spPr>
              <a:xfrm>
                <a:off x="5236615" y="262143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9" name="橢圓 108"/>
              <p:cNvSpPr/>
              <p:nvPr/>
            </p:nvSpPr>
            <p:spPr>
              <a:xfrm>
                <a:off x="5283136" y="265731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0" name="橢圓 109"/>
              <p:cNvSpPr/>
              <p:nvPr/>
            </p:nvSpPr>
            <p:spPr>
              <a:xfrm>
                <a:off x="5568916" y="262468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1" name="橢圓 110"/>
              <p:cNvSpPr/>
              <p:nvPr/>
            </p:nvSpPr>
            <p:spPr>
              <a:xfrm>
                <a:off x="5555626" y="2973685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2" name="橢圓 111"/>
              <p:cNvSpPr/>
              <p:nvPr/>
            </p:nvSpPr>
            <p:spPr>
              <a:xfrm>
                <a:off x="5475871" y="2592070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3" name="橢圓 112"/>
              <p:cNvSpPr/>
              <p:nvPr/>
            </p:nvSpPr>
            <p:spPr>
              <a:xfrm>
                <a:off x="5053858" y="287257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4" name="橢圓 113"/>
              <p:cNvSpPr/>
              <p:nvPr/>
            </p:nvSpPr>
            <p:spPr>
              <a:xfrm>
                <a:off x="5475869" y="190710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5" name="橢圓 114"/>
              <p:cNvSpPr/>
              <p:nvPr/>
            </p:nvSpPr>
            <p:spPr>
              <a:xfrm>
                <a:off x="5213363" y="2314828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6" name="橢圓 115"/>
              <p:cNvSpPr/>
              <p:nvPr/>
            </p:nvSpPr>
            <p:spPr>
              <a:xfrm>
                <a:off x="5133608" y="2031054"/>
                <a:ext cx="52834" cy="6195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9" name="矩形 118"/>
            <p:cNvSpPr/>
            <p:nvPr/>
          </p:nvSpPr>
          <p:spPr>
            <a:xfrm>
              <a:off x="4252823" y="1337094"/>
              <a:ext cx="2855343" cy="16843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5880035" y="5981117"/>
            <a:ext cx="1383091" cy="158286"/>
            <a:chOff x="3881891" y="4419492"/>
            <a:chExt cx="1383091" cy="158286"/>
          </a:xfrm>
        </p:grpSpPr>
        <p:sp>
          <p:nvSpPr>
            <p:cNvPr id="121" name="橢圓 120"/>
            <p:cNvSpPr/>
            <p:nvPr/>
          </p:nvSpPr>
          <p:spPr>
            <a:xfrm>
              <a:off x="3881891" y="4422360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2" name="橢圓 121"/>
            <p:cNvSpPr/>
            <p:nvPr/>
          </p:nvSpPr>
          <p:spPr>
            <a:xfrm>
              <a:off x="4215442" y="4419492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3" name="橢圓 122"/>
            <p:cNvSpPr/>
            <p:nvPr/>
          </p:nvSpPr>
          <p:spPr>
            <a:xfrm>
              <a:off x="4445476" y="4425250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4" name="橢圓 123"/>
            <p:cNvSpPr/>
            <p:nvPr/>
          </p:nvSpPr>
          <p:spPr>
            <a:xfrm>
              <a:off x="4258572" y="4445370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5" name="橢圓 124"/>
            <p:cNvSpPr/>
            <p:nvPr/>
          </p:nvSpPr>
          <p:spPr>
            <a:xfrm>
              <a:off x="4367842" y="4442502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6" name="橢圓 125"/>
            <p:cNvSpPr/>
            <p:nvPr/>
          </p:nvSpPr>
          <p:spPr>
            <a:xfrm>
              <a:off x="4494364" y="4448260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7" name="橢圓 126"/>
            <p:cNvSpPr/>
            <p:nvPr/>
          </p:nvSpPr>
          <p:spPr>
            <a:xfrm>
              <a:off x="4629512" y="4445392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8" name="橢圓 127"/>
            <p:cNvSpPr/>
            <p:nvPr/>
          </p:nvSpPr>
          <p:spPr>
            <a:xfrm>
              <a:off x="4718650" y="4456886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9" name="橢圓 128"/>
            <p:cNvSpPr/>
            <p:nvPr/>
          </p:nvSpPr>
          <p:spPr>
            <a:xfrm>
              <a:off x="4914180" y="4479896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0" name="橢圓 129"/>
            <p:cNvSpPr/>
            <p:nvPr/>
          </p:nvSpPr>
          <p:spPr>
            <a:xfrm>
              <a:off x="5170092" y="4477028"/>
              <a:ext cx="94890" cy="97882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2" name="群組 131"/>
          <p:cNvGrpSpPr/>
          <p:nvPr/>
        </p:nvGrpSpPr>
        <p:grpSpPr>
          <a:xfrm>
            <a:off x="8137671" y="5124572"/>
            <a:ext cx="1383091" cy="158286"/>
            <a:chOff x="3881891" y="4419492"/>
            <a:chExt cx="1383091" cy="158286"/>
          </a:xfrm>
          <a:solidFill>
            <a:schemeClr val="accent6">
              <a:lumMod val="75000"/>
            </a:schemeClr>
          </a:solidFill>
        </p:grpSpPr>
        <p:sp>
          <p:nvSpPr>
            <p:cNvPr id="133" name="橢圓 132"/>
            <p:cNvSpPr/>
            <p:nvPr/>
          </p:nvSpPr>
          <p:spPr>
            <a:xfrm>
              <a:off x="3881891" y="4422360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4" name="橢圓 133"/>
            <p:cNvSpPr/>
            <p:nvPr/>
          </p:nvSpPr>
          <p:spPr>
            <a:xfrm>
              <a:off x="4215442" y="4419492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5" name="橢圓 134"/>
            <p:cNvSpPr/>
            <p:nvPr/>
          </p:nvSpPr>
          <p:spPr>
            <a:xfrm>
              <a:off x="4445476" y="4425250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6" name="橢圓 135"/>
            <p:cNvSpPr/>
            <p:nvPr/>
          </p:nvSpPr>
          <p:spPr>
            <a:xfrm>
              <a:off x="4258572" y="4445370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7" name="橢圓 136"/>
            <p:cNvSpPr/>
            <p:nvPr/>
          </p:nvSpPr>
          <p:spPr>
            <a:xfrm>
              <a:off x="4367842" y="4442502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8" name="橢圓 137"/>
            <p:cNvSpPr/>
            <p:nvPr/>
          </p:nvSpPr>
          <p:spPr>
            <a:xfrm>
              <a:off x="4494364" y="4448260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9" name="橢圓 138"/>
            <p:cNvSpPr/>
            <p:nvPr/>
          </p:nvSpPr>
          <p:spPr>
            <a:xfrm>
              <a:off x="4629512" y="4445392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0" name="橢圓 139"/>
            <p:cNvSpPr/>
            <p:nvPr/>
          </p:nvSpPr>
          <p:spPr>
            <a:xfrm>
              <a:off x="4718650" y="4456886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1" name="橢圓 140"/>
            <p:cNvSpPr/>
            <p:nvPr/>
          </p:nvSpPr>
          <p:spPr>
            <a:xfrm>
              <a:off x="4914180" y="4479896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2" name="橢圓 141"/>
            <p:cNvSpPr/>
            <p:nvPr/>
          </p:nvSpPr>
          <p:spPr>
            <a:xfrm>
              <a:off x="5170092" y="4477028"/>
              <a:ext cx="94890" cy="97882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43" name="向下箭號 142"/>
          <p:cNvSpPr/>
          <p:nvPr/>
        </p:nvSpPr>
        <p:spPr>
          <a:xfrm>
            <a:off x="7362685" y="3894116"/>
            <a:ext cx="439106" cy="5006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4" name="文字方塊 143"/>
          <p:cNvSpPr txBox="1"/>
          <p:nvPr/>
        </p:nvSpPr>
        <p:spPr>
          <a:xfrm>
            <a:off x="7827059" y="3809319"/>
            <a:ext cx="1752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Give level</a:t>
            </a:r>
          </a:p>
          <a:p>
            <a:pPr marL="342900" indent="-342900">
              <a:buAutoNum type="arabicPeriod"/>
            </a:pPr>
            <a:r>
              <a:rPr lang="en-US" altLang="zh-TW" dirty="0"/>
              <a:t>projection</a:t>
            </a:r>
            <a:endParaRPr lang="zh-TW" altLang="en-US" dirty="0"/>
          </a:p>
        </p:txBody>
      </p:sp>
      <p:cxnSp>
        <p:nvCxnSpPr>
          <p:cNvPr id="146" name="直線接點 145"/>
          <p:cNvCxnSpPr/>
          <p:nvPr/>
        </p:nvCxnSpPr>
        <p:spPr>
          <a:xfrm flipV="1">
            <a:off x="6199206" y="5034042"/>
            <a:ext cx="2870114" cy="12049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手繪多邊形 148"/>
          <p:cNvSpPr/>
          <p:nvPr/>
        </p:nvSpPr>
        <p:spPr>
          <a:xfrm>
            <a:off x="6163613" y="5286114"/>
            <a:ext cx="3217653" cy="628451"/>
          </a:xfrm>
          <a:custGeom>
            <a:avLst/>
            <a:gdLst>
              <a:gd name="connsiteX0" fmla="*/ 0 w 3217653"/>
              <a:gd name="connsiteY0" fmla="*/ 544549 h 628451"/>
              <a:gd name="connsiteX1" fmla="*/ 1242204 w 3217653"/>
              <a:gd name="connsiteY1" fmla="*/ 587681 h 628451"/>
              <a:gd name="connsiteX2" fmla="*/ 1759789 w 3217653"/>
              <a:gd name="connsiteY2" fmla="*/ 35591 h 628451"/>
              <a:gd name="connsiteX3" fmla="*/ 3217653 w 3217653"/>
              <a:gd name="connsiteY3" fmla="*/ 52843 h 628451"/>
              <a:gd name="connsiteX4" fmla="*/ 3217653 w 3217653"/>
              <a:gd name="connsiteY4" fmla="*/ 52843 h 62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7653" h="628451">
                <a:moveTo>
                  <a:pt x="0" y="544549"/>
                </a:moveTo>
                <a:cubicBezTo>
                  <a:pt x="474453" y="608528"/>
                  <a:pt x="948906" y="672507"/>
                  <a:pt x="1242204" y="587681"/>
                </a:cubicBezTo>
                <a:cubicBezTo>
                  <a:pt x="1535502" y="502855"/>
                  <a:pt x="1430548" y="124731"/>
                  <a:pt x="1759789" y="35591"/>
                </a:cubicBezTo>
                <a:cubicBezTo>
                  <a:pt x="2089030" y="-53549"/>
                  <a:pt x="3217653" y="52843"/>
                  <a:pt x="3217653" y="52843"/>
                </a:cubicBezTo>
                <a:lnTo>
                  <a:pt x="3217653" y="52843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0" name="向下箭號 149"/>
          <p:cNvSpPr/>
          <p:nvPr/>
        </p:nvSpPr>
        <p:spPr>
          <a:xfrm>
            <a:off x="8104207" y="4905737"/>
            <a:ext cx="146765" cy="160911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向下箭號 150"/>
          <p:cNvSpPr/>
          <p:nvPr/>
        </p:nvSpPr>
        <p:spPr>
          <a:xfrm rot="10800000">
            <a:off x="8579397" y="5311992"/>
            <a:ext cx="173619" cy="231564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1305254" y="1688068"/>
            <a:ext cx="3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53" name="文字方塊 152"/>
          <p:cNvSpPr txBox="1"/>
          <p:nvPr/>
        </p:nvSpPr>
        <p:spPr>
          <a:xfrm>
            <a:off x="1405898" y="4350757"/>
            <a:ext cx="3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154" name="文字方塊 153"/>
          <p:cNvSpPr txBox="1"/>
          <p:nvPr/>
        </p:nvSpPr>
        <p:spPr>
          <a:xfrm>
            <a:off x="5620867" y="1746002"/>
            <a:ext cx="320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</a:t>
            </a:r>
            <a:endParaRPr lang="zh-TW" altLang="en-US" dirty="0"/>
          </a:p>
        </p:txBody>
      </p:sp>
      <p:sp>
        <p:nvSpPr>
          <p:cNvPr id="155" name="流程圖: 程序 154"/>
          <p:cNvSpPr/>
          <p:nvPr/>
        </p:nvSpPr>
        <p:spPr>
          <a:xfrm>
            <a:off x="8017054" y="4828694"/>
            <a:ext cx="336276" cy="451295"/>
          </a:xfrm>
          <a:prstGeom prst="flowChartProcess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6" name="流程圖: 程序 155"/>
          <p:cNvSpPr/>
          <p:nvPr/>
        </p:nvSpPr>
        <p:spPr>
          <a:xfrm>
            <a:off x="8597749" y="5127736"/>
            <a:ext cx="152396" cy="451295"/>
          </a:xfrm>
          <a:prstGeom prst="flowChartProcess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7" name="文字方塊 156"/>
          <p:cNvSpPr txBox="1"/>
          <p:nvPr/>
        </p:nvSpPr>
        <p:spPr>
          <a:xfrm rot="16200000">
            <a:off x="6450659" y="3517643"/>
            <a:ext cx="461665" cy="15858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58" name="文字方塊 157"/>
          <p:cNvSpPr txBox="1"/>
          <p:nvPr/>
        </p:nvSpPr>
        <p:spPr>
          <a:xfrm>
            <a:off x="8153857" y="3085147"/>
            <a:ext cx="21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159" name="文字方塊 158"/>
          <p:cNvSpPr txBox="1"/>
          <p:nvPr/>
        </p:nvSpPr>
        <p:spPr>
          <a:xfrm>
            <a:off x="6399518" y="5480270"/>
            <a:ext cx="21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0" name="文字方塊 159"/>
          <p:cNvSpPr txBox="1"/>
          <p:nvPr/>
        </p:nvSpPr>
        <p:spPr>
          <a:xfrm>
            <a:off x="8829330" y="4700962"/>
            <a:ext cx="215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217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47528" y="16778"/>
            <a:ext cx="8820472" cy="1052736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Logistic regression – from statistic 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7AF25-3F89-4DC6-8B43-05E1D9B67F85}" type="datetime1">
              <a:rPr lang="zh-TW" altLang="en-US" smtClean="0"/>
              <a:t>2020/8/17</a:t>
            </a:fld>
            <a:endParaRPr lang="ko-KR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lnSpcReduction="10000"/>
          </a:bodyPr>
          <a:lstStyle/>
          <a:p>
            <a:fld id="{6F4B9519-C8B1-4E82-966F-744A36AA8BB2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4098" name="Picture 2" descr="http://janda.org/workshop/Discriminant%20analysis/Talk/logi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1674582"/>
            <a:ext cx="4229100" cy="407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703512" y="2492896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665848" y="4337927"/>
            <a:ext cx="43204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2855640" y="1556793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Regularly, the upper bond and lower bond is from 0~1 </a:t>
            </a:r>
            <a:endParaRPr lang="zh-TW" altLang="en-US" dirty="0"/>
          </a:p>
        </p:txBody>
      </p:sp>
      <p:cxnSp>
        <p:nvCxnSpPr>
          <p:cNvPr id="10" name="直線單箭頭接點 9"/>
          <p:cNvCxnSpPr>
            <a:stCxn id="6" idx="3"/>
          </p:cNvCxnSpPr>
          <p:nvPr/>
        </p:nvCxnSpPr>
        <p:spPr>
          <a:xfrm flipV="1">
            <a:off x="2135560" y="1916832"/>
            <a:ext cx="720080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8" idx="3"/>
          </p:cNvCxnSpPr>
          <p:nvPr/>
        </p:nvCxnSpPr>
        <p:spPr>
          <a:xfrm flipV="1">
            <a:off x="2097896" y="2202937"/>
            <a:ext cx="973768" cy="2279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stCxn id="7" idx="3"/>
          </p:cNvCxnSpPr>
          <p:nvPr/>
        </p:nvCxnSpPr>
        <p:spPr>
          <a:xfrm flipV="1">
            <a:off x="6240016" y="1879958"/>
            <a:ext cx="1224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690520" y="1695291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Why not use “ratio”?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6960097" y="2258796"/>
                <a:ext cx="3236079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altLang="zh-TW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pt-BR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/(1−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/>
                      </m:sSup>
                      <m:r>
                        <a:rPr lang="pt-BR" altLang="zh-TW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altLang="zh-TW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altLang="zh-TW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nary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0097" y="2258796"/>
                <a:ext cx="3236079" cy="756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7428149" y="2402811"/>
            <a:ext cx="947079" cy="4174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0" name="直線單箭頭接點 19"/>
          <p:cNvCxnSpPr>
            <a:stCxn id="18" idx="0"/>
          </p:cNvCxnSpPr>
          <p:nvPr/>
        </p:nvCxnSpPr>
        <p:spPr>
          <a:xfrm flipV="1">
            <a:off x="7901688" y="2017459"/>
            <a:ext cx="1362664" cy="385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6744072" y="3356992"/>
            <a:ext cx="684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case</a:t>
            </a:r>
            <a:endParaRPr lang="zh-TW" altLang="en-US" dirty="0"/>
          </a:p>
        </p:txBody>
      </p:sp>
      <p:sp>
        <p:nvSpPr>
          <p:cNvPr id="24" name="文字方塊 23"/>
          <p:cNvSpPr txBox="1"/>
          <p:nvPr/>
        </p:nvSpPr>
        <p:spPr>
          <a:xfrm>
            <a:off x="8043645" y="3365952"/>
            <a:ext cx="244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Control</a:t>
            </a:r>
          </a:p>
          <a:p>
            <a:r>
              <a:rPr lang="en-US" altLang="zh-TW" dirty="0"/>
              <a:t>(total samples except the cases)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endCxn id="22" idx="0"/>
          </p:cNvCxnSpPr>
          <p:nvPr/>
        </p:nvCxnSpPr>
        <p:spPr>
          <a:xfrm flipH="1">
            <a:off x="7086110" y="2636912"/>
            <a:ext cx="378042" cy="720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8239608" y="2780928"/>
            <a:ext cx="304664" cy="58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5932612" y="2636912"/>
            <a:ext cx="1153498" cy="144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492551" y="5007061"/>
            <a:ext cx="3995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According to “maximum likelihood”, using the optimization method can get the odds ratio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6744073" y="3426324"/>
            <a:ext cx="3744415" cy="9541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文字方塊 31"/>
          <p:cNvSpPr txBox="1"/>
          <p:nvPr/>
        </p:nvSpPr>
        <p:spPr>
          <a:xfrm>
            <a:off x="7824192" y="4430997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Odds ratio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6600056" y="59303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dirty="0"/>
              <a:t>Newton</a:t>
            </a:r>
          </a:p>
          <a:p>
            <a:pPr marL="342900" indent="-342900">
              <a:buAutoNum type="arabicPeriod"/>
            </a:pPr>
            <a:r>
              <a:rPr lang="en-US" altLang="zh-TW" dirty="0"/>
              <a:t>Gradient decent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696752" y="563359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000" dirty="0"/>
              <a:t>http://janda.org/workshop/Discriminant%20analysis/Talk/talk01.htm</a:t>
            </a:r>
          </a:p>
        </p:txBody>
      </p:sp>
    </p:spTree>
    <p:extLst>
      <p:ext uri="{BB962C8B-B14F-4D97-AF65-F5344CB8AC3E}">
        <p14:creationId xmlns:p14="http://schemas.microsoft.com/office/powerpoint/2010/main" val="3046341557"/>
      </p:ext>
    </p:extLst>
  </p:cSld>
  <p:clrMapOvr>
    <a:masterClrMapping/>
  </p:clrMapOvr>
</p:sld>
</file>

<file path=ppt/theme/theme1.xml><?xml version="1.0" encoding="utf-8"?>
<a:theme xmlns:a="http://schemas.openxmlformats.org/drawingml/2006/main" name="視圖">
  <a:themeElements>
    <a:clrScheme name="視圖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視圖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視圖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TM03457515[[fn=視圖]]</Template>
  <TotalTime>3732</TotalTime>
  <Words>3392</Words>
  <Application>Microsoft Office PowerPoint</Application>
  <PresentationFormat>寬螢幕</PresentationFormat>
  <Paragraphs>552</Paragraphs>
  <Slides>61</Slides>
  <Notes>2</Notes>
  <HiddenSlides>3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61</vt:i4>
      </vt:variant>
    </vt:vector>
  </HeadingPairs>
  <TitlesOfParts>
    <vt:vector size="70" baseType="lpstr">
      <vt:lpstr>맑은 고딕</vt:lpstr>
      <vt:lpstr>微軟正黑體</vt:lpstr>
      <vt:lpstr>新細明體</vt:lpstr>
      <vt:lpstr>Arial</vt:lpstr>
      <vt:lpstr>Calibri</vt:lpstr>
      <vt:lpstr>Cambria Math</vt:lpstr>
      <vt:lpstr>Century Schoolbook</vt:lpstr>
      <vt:lpstr>Wingdings 2</vt:lpstr>
      <vt:lpstr>視圖</vt:lpstr>
      <vt:lpstr>The machine learning 101 and Basic of Tensorflow</vt:lpstr>
      <vt:lpstr>Agenda</vt:lpstr>
      <vt:lpstr>About the speaker</vt:lpstr>
      <vt:lpstr>The Basic</vt:lpstr>
      <vt:lpstr>Linear regression</vt:lpstr>
      <vt:lpstr>Logistic regression – from statistic </vt:lpstr>
      <vt:lpstr>Logistic regression – from statistic </vt:lpstr>
      <vt:lpstr>Bias in categories</vt:lpstr>
      <vt:lpstr>Logistic regression – from statistic </vt:lpstr>
      <vt:lpstr>Maximum likelihood V.S. cross entropy</vt:lpstr>
      <vt:lpstr>The relation between BCE and ML</vt:lpstr>
      <vt:lpstr>Logistic regression in the modern time</vt:lpstr>
      <vt:lpstr>Why logistic regression?</vt:lpstr>
      <vt:lpstr>The architecture of Logit model</vt:lpstr>
      <vt:lpstr>Basic Terms of machine learning</vt:lpstr>
      <vt:lpstr>Loss</vt:lpstr>
      <vt:lpstr>Estimating the training</vt:lpstr>
      <vt:lpstr>Updating the weights – whole dataset</vt:lpstr>
      <vt:lpstr>Updating the weights – original stochastic method</vt:lpstr>
      <vt:lpstr>Updating the weights – stochastic mini-batch method</vt:lpstr>
      <vt:lpstr>PowerPoint 簡報</vt:lpstr>
      <vt:lpstr>The classic overfitting issue</vt:lpstr>
      <vt:lpstr>Training, Test, Validation</vt:lpstr>
      <vt:lpstr>More about validations</vt:lpstr>
      <vt:lpstr>Cross validation in deep learning ?</vt:lpstr>
      <vt:lpstr>The basic of the tensors</vt:lpstr>
      <vt:lpstr>What is “tensor” ?</vt:lpstr>
      <vt:lpstr>The shape of tensor</vt:lpstr>
      <vt:lpstr>tf.matmul</vt:lpstr>
      <vt:lpstr>Weighted sum</vt:lpstr>
      <vt:lpstr>Weighted sum</vt:lpstr>
      <vt:lpstr>How weighted-sum used in neural network</vt:lpstr>
      <vt:lpstr>Another words</vt:lpstr>
      <vt:lpstr>But… How to train it??</vt:lpstr>
      <vt:lpstr>The basic concept of Tensorflow</vt:lpstr>
      <vt:lpstr>Process diagram</vt:lpstr>
      <vt:lpstr>Session is a “canvas”</vt:lpstr>
      <vt:lpstr>The basic operation in tensor calculating</vt:lpstr>
      <vt:lpstr>Example 1.</vt:lpstr>
      <vt:lpstr>tf.add</vt:lpstr>
      <vt:lpstr>Try to make a model with Tensorflow</vt:lpstr>
      <vt:lpstr>The objective</vt:lpstr>
      <vt:lpstr>Multilayer perceptrons</vt:lpstr>
      <vt:lpstr>Small story – Perceptron learning </vt:lpstr>
      <vt:lpstr>Multi-layer perceptron</vt:lpstr>
      <vt:lpstr>MLP practice</vt:lpstr>
      <vt:lpstr>Practice 1</vt:lpstr>
      <vt:lpstr>The activation function </vt:lpstr>
      <vt:lpstr>Demo time~</vt:lpstr>
      <vt:lpstr>Overparameterization – The update</vt:lpstr>
      <vt:lpstr>How hard will deeper models be?</vt:lpstr>
      <vt:lpstr>The power of deeper model</vt:lpstr>
      <vt:lpstr>Activation functions</vt:lpstr>
      <vt:lpstr>Convolutional neural network</vt:lpstr>
      <vt:lpstr>Considering the transform of the NN</vt:lpstr>
      <vt:lpstr>Convolutional neural network</vt:lpstr>
      <vt:lpstr>How about convolutional neural network</vt:lpstr>
      <vt:lpstr>The parameters – CNN as example in detail</vt:lpstr>
      <vt:lpstr>BTW: Fully convolutional neural network</vt:lpstr>
      <vt:lpstr>Convolutional neural network practice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machine learning 101 and Basic of Tensorflow</dc:title>
  <dc:creator>浪子 markliou</dc:creator>
  <cp:lastModifiedBy>劉一帆</cp:lastModifiedBy>
  <cp:revision>64</cp:revision>
  <dcterms:created xsi:type="dcterms:W3CDTF">2019-06-27T15:59:10Z</dcterms:created>
  <dcterms:modified xsi:type="dcterms:W3CDTF">2020-08-17T08:17:56Z</dcterms:modified>
</cp:coreProperties>
</file>